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0" r:id="rId1"/>
  </p:sldMasterIdLst>
  <p:notesMasterIdLst>
    <p:notesMasterId r:id="rId32"/>
  </p:notesMasterIdLst>
  <p:sldIdLst>
    <p:sldId id="256" r:id="rId2"/>
    <p:sldId id="257" r:id="rId3"/>
    <p:sldId id="258" r:id="rId4"/>
    <p:sldId id="259" r:id="rId5"/>
    <p:sldId id="260" r:id="rId6"/>
    <p:sldId id="261" r:id="rId7"/>
    <p:sldId id="276" r:id="rId8"/>
    <p:sldId id="262" r:id="rId9"/>
    <p:sldId id="263" r:id="rId10"/>
    <p:sldId id="264" r:id="rId11"/>
    <p:sldId id="265" r:id="rId12"/>
    <p:sldId id="267" r:id="rId13"/>
    <p:sldId id="266" r:id="rId14"/>
    <p:sldId id="268" r:id="rId15"/>
    <p:sldId id="277" r:id="rId16"/>
    <p:sldId id="278" r:id="rId17"/>
    <p:sldId id="279" r:id="rId18"/>
    <p:sldId id="280" r:id="rId19"/>
    <p:sldId id="288" r:id="rId20"/>
    <p:sldId id="283" r:id="rId21"/>
    <p:sldId id="284" r:id="rId22"/>
    <p:sldId id="270" r:id="rId23"/>
    <p:sldId id="271" r:id="rId24"/>
    <p:sldId id="275" r:id="rId25"/>
    <p:sldId id="272" r:id="rId26"/>
    <p:sldId id="285" r:id="rId27"/>
    <p:sldId id="286" r:id="rId28"/>
    <p:sldId id="287" r:id="rId29"/>
    <p:sldId id="273" r:id="rId30"/>
    <p:sldId id="27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D4DD1E-69DD-4F30-8433-2DA1ADB5CB40}" v="163" dt="2023-05-17T10:13:47.014"/>
    <p1510:client id="{C436988A-75A0-45FC-BFEF-93970115F617}" v="336" dt="2023-05-16T20:34:18.4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5" autoAdjust="0"/>
    <p:restoredTop sz="94660"/>
  </p:normalViewPr>
  <p:slideViewPr>
    <p:cSldViewPr snapToGrid="0">
      <p:cViewPr varScale="1">
        <p:scale>
          <a:sx n="111" d="100"/>
          <a:sy n="111" d="100"/>
        </p:scale>
        <p:origin x="3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0575FB-CEEF-4A6E-B67E-2B26B71737EB}"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48524D4-FC9A-42D2-B951-F2F355AAE6F2}">
      <dgm:prSet/>
      <dgm:spPr/>
      <dgm:t>
        <a:bodyPr/>
        <a:lstStyle/>
        <a:p>
          <a:pPr rtl="0">
            <a:lnSpc>
              <a:spcPct val="100000"/>
            </a:lnSpc>
            <a:defRPr cap="all"/>
          </a:pPr>
          <a:r>
            <a:rPr lang="en-US" dirty="0" err="1"/>
            <a:t>Projemiz</a:t>
          </a:r>
          <a:r>
            <a:rPr lang="en-US" dirty="0"/>
            <a:t>, </a:t>
          </a:r>
          <a:r>
            <a:rPr lang="en-US" dirty="0" err="1"/>
            <a:t>İstanbul'un</a:t>
          </a:r>
          <a:r>
            <a:rPr lang="en-US" dirty="0"/>
            <a:t> </a:t>
          </a:r>
          <a:r>
            <a:rPr lang="en-US" dirty="0" err="1"/>
            <a:t>baraj</a:t>
          </a:r>
          <a:r>
            <a:rPr lang="en-US" dirty="0"/>
            <a:t> </a:t>
          </a:r>
          <a:r>
            <a:rPr lang="en-US" dirty="0" err="1"/>
            <a:t>doluluk</a:t>
          </a:r>
          <a:r>
            <a:rPr lang="en-US" dirty="0"/>
            <a:t> </a:t>
          </a:r>
          <a:r>
            <a:rPr lang="en-US" dirty="0" err="1"/>
            <a:t>verilerini</a:t>
          </a:r>
          <a:r>
            <a:rPr lang="en-US" dirty="0"/>
            <a:t> </a:t>
          </a:r>
          <a:r>
            <a:rPr lang="en-US" dirty="0" err="1"/>
            <a:t>analiz</a:t>
          </a:r>
          <a:r>
            <a:rPr lang="en-US" dirty="0"/>
            <a:t> </a:t>
          </a:r>
          <a:r>
            <a:rPr lang="en-US" dirty="0" err="1"/>
            <a:t>ederek</a:t>
          </a:r>
          <a:r>
            <a:rPr lang="en-US" dirty="0"/>
            <a:t> </a:t>
          </a:r>
          <a:r>
            <a:rPr lang="en-US" dirty="0" err="1"/>
            <a:t>şehrin</a:t>
          </a:r>
          <a:r>
            <a:rPr lang="en-US" dirty="0"/>
            <a:t> </a:t>
          </a:r>
          <a:r>
            <a:rPr lang="en-US" dirty="0" err="1"/>
            <a:t>su</a:t>
          </a:r>
          <a:r>
            <a:rPr lang="en-US" dirty="0"/>
            <a:t> </a:t>
          </a:r>
          <a:r>
            <a:rPr lang="en-US" dirty="0" err="1"/>
            <a:t>yönetimi</a:t>
          </a:r>
          <a:r>
            <a:rPr lang="en-US" dirty="0"/>
            <a:t> </a:t>
          </a:r>
          <a:r>
            <a:rPr lang="en-US" dirty="0" err="1"/>
            <a:t>durumuna</a:t>
          </a:r>
          <a:r>
            <a:rPr lang="en-US" dirty="0"/>
            <a:t> </a:t>
          </a:r>
          <a:r>
            <a:rPr lang="en-US" dirty="0" err="1"/>
            <a:t>ilişkin</a:t>
          </a:r>
          <a:r>
            <a:rPr lang="en-US" dirty="0"/>
            <a:t> </a:t>
          </a:r>
          <a:r>
            <a:rPr lang="en-US" dirty="0" err="1"/>
            <a:t>içgörü</a:t>
          </a:r>
          <a:r>
            <a:rPr lang="en-US" dirty="0"/>
            <a:t> </a:t>
          </a:r>
          <a:r>
            <a:rPr lang="en-US" dirty="0" err="1"/>
            <a:t>sağlamayı</a:t>
          </a:r>
          <a:r>
            <a:rPr lang="en-US" dirty="0"/>
            <a:t> </a:t>
          </a:r>
          <a:r>
            <a:rPr lang="en-US" dirty="0" err="1"/>
            <a:t>amaçlamaktadır</a:t>
          </a:r>
          <a:r>
            <a:rPr lang="en-US" dirty="0"/>
            <a:t>.</a:t>
          </a:r>
        </a:p>
      </dgm:t>
    </dgm:pt>
    <dgm:pt modelId="{16FE4A63-AF82-4504-BE9E-85F0B2DA4A71}" type="parTrans" cxnId="{F458D45E-A949-4E08-B336-13AAC4250256}">
      <dgm:prSet/>
      <dgm:spPr/>
      <dgm:t>
        <a:bodyPr/>
        <a:lstStyle/>
        <a:p>
          <a:endParaRPr lang="en-US"/>
        </a:p>
      </dgm:t>
    </dgm:pt>
    <dgm:pt modelId="{6867D6CA-6849-48A5-8E6A-1596D8943B0C}" type="sibTrans" cxnId="{F458D45E-A949-4E08-B336-13AAC4250256}">
      <dgm:prSet/>
      <dgm:spPr/>
      <dgm:t>
        <a:bodyPr/>
        <a:lstStyle/>
        <a:p>
          <a:endParaRPr lang="en-US"/>
        </a:p>
      </dgm:t>
    </dgm:pt>
    <dgm:pt modelId="{CB6D1C2D-7A1E-426D-B09F-C4F7116C795B}">
      <dgm:prSet/>
      <dgm:spPr/>
      <dgm:t>
        <a:bodyPr/>
        <a:lstStyle/>
        <a:p>
          <a:pPr rtl="0">
            <a:lnSpc>
              <a:spcPct val="100000"/>
            </a:lnSpc>
            <a:defRPr cap="all"/>
          </a:pPr>
          <a:r>
            <a:rPr lang="en-US" dirty="0"/>
            <a:t>Bu </a:t>
          </a:r>
          <a:r>
            <a:rPr lang="en-US" dirty="0" err="1"/>
            <a:t>bilgileri</a:t>
          </a:r>
          <a:r>
            <a:rPr lang="en-US" dirty="0"/>
            <a:t> </a:t>
          </a:r>
          <a:r>
            <a:rPr lang="en-US" dirty="0" err="1"/>
            <a:t>gelecekteki</a:t>
          </a:r>
          <a:r>
            <a:rPr lang="en-US" dirty="0"/>
            <a:t> su mevcudiyetini tahmin etmek ve optimum su kaynağı yönetimi için öneriler sunmak için kullanmayı amaçlıyoruz.</a:t>
          </a:r>
        </a:p>
      </dgm:t>
    </dgm:pt>
    <dgm:pt modelId="{FE811394-46C2-4B83-8D28-51BF0F92F1AF}" type="parTrans" cxnId="{B75E9532-46B7-4772-8EF3-6B687A5D5A69}">
      <dgm:prSet/>
      <dgm:spPr/>
      <dgm:t>
        <a:bodyPr/>
        <a:lstStyle/>
        <a:p>
          <a:endParaRPr lang="en-US"/>
        </a:p>
      </dgm:t>
    </dgm:pt>
    <dgm:pt modelId="{66686A58-384D-4DAD-BE5E-E21E32B7685C}" type="sibTrans" cxnId="{B75E9532-46B7-4772-8EF3-6B687A5D5A69}">
      <dgm:prSet/>
      <dgm:spPr/>
      <dgm:t>
        <a:bodyPr/>
        <a:lstStyle/>
        <a:p>
          <a:endParaRPr lang="en-US"/>
        </a:p>
      </dgm:t>
    </dgm:pt>
    <dgm:pt modelId="{156A203F-3A3A-4F19-A578-0C390F9D6C0D}" type="pres">
      <dgm:prSet presAssocID="{D60575FB-CEEF-4A6E-B67E-2B26B71737EB}" presName="root" presStyleCnt="0">
        <dgm:presLayoutVars>
          <dgm:dir/>
          <dgm:resizeHandles val="exact"/>
        </dgm:presLayoutVars>
      </dgm:prSet>
      <dgm:spPr/>
    </dgm:pt>
    <dgm:pt modelId="{96B1E74A-5669-4334-BDC3-5007A8EF7465}" type="pres">
      <dgm:prSet presAssocID="{A48524D4-FC9A-42D2-B951-F2F355AAE6F2}" presName="compNode" presStyleCnt="0"/>
      <dgm:spPr/>
    </dgm:pt>
    <dgm:pt modelId="{BB001AC5-9071-4C4C-BBBA-917DE36E2270}" type="pres">
      <dgm:prSet presAssocID="{A48524D4-FC9A-42D2-B951-F2F355AAE6F2}" presName="iconBgRect" presStyleLbl="bgShp" presStyleIdx="0" presStyleCnt="2"/>
      <dgm:spPr/>
    </dgm:pt>
    <dgm:pt modelId="{2DEC1E8A-B387-4224-AE1A-1660962A120F}" type="pres">
      <dgm:prSet presAssocID="{A48524D4-FC9A-42D2-B951-F2F355AAE6F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ity"/>
        </a:ext>
      </dgm:extLst>
    </dgm:pt>
    <dgm:pt modelId="{87270DEF-9E2C-4478-9090-743942F90275}" type="pres">
      <dgm:prSet presAssocID="{A48524D4-FC9A-42D2-B951-F2F355AAE6F2}" presName="spaceRect" presStyleCnt="0"/>
      <dgm:spPr/>
    </dgm:pt>
    <dgm:pt modelId="{CAAA5C00-57E2-46BB-BBFE-4CEB238BA0FB}" type="pres">
      <dgm:prSet presAssocID="{A48524D4-FC9A-42D2-B951-F2F355AAE6F2}" presName="textRect" presStyleLbl="revTx" presStyleIdx="0" presStyleCnt="2">
        <dgm:presLayoutVars>
          <dgm:chMax val="1"/>
          <dgm:chPref val="1"/>
        </dgm:presLayoutVars>
      </dgm:prSet>
      <dgm:spPr/>
    </dgm:pt>
    <dgm:pt modelId="{D90928DF-D2E7-4A95-84D7-3841478D2BDB}" type="pres">
      <dgm:prSet presAssocID="{6867D6CA-6849-48A5-8E6A-1596D8943B0C}" presName="sibTrans" presStyleCnt="0"/>
      <dgm:spPr/>
    </dgm:pt>
    <dgm:pt modelId="{958E9252-1916-4C6C-97B9-6B31E3376321}" type="pres">
      <dgm:prSet presAssocID="{CB6D1C2D-7A1E-426D-B09F-C4F7116C795B}" presName="compNode" presStyleCnt="0"/>
      <dgm:spPr/>
    </dgm:pt>
    <dgm:pt modelId="{5460A539-1D11-4D62-B0DE-55E57BFDF7CD}" type="pres">
      <dgm:prSet presAssocID="{CB6D1C2D-7A1E-426D-B09F-C4F7116C795B}" presName="iconBgRect" presStyleLbl="bgShp" presStyleIdx="1" presStyleCnt="2"/>
      <dgm:spPr/>
    </dgm:pt>
    <dgm:pt modelId="{D35FF254-E83F-48A9-BE84-4D1F9E13F997}" type="pres">
      <dgm:prSet presAssocID="{CB6D1C2D-7A1E-426D-B09F-C4F7116C795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ter"/>
        </a:ext>
      </dgm:extLst>
    </dgm:pt>
    <dgm:pt modelId="{E114543C-EDFD-4817-BADE-DAABFEB99B9C}" type="pres">
      <dgm:prSet presAssocID="{CB6D1C2D-7A1E-426D-B09F-C4F7116C795B}" presName="spaceRect" presStyleCnt="0"/>
      <dgm:spPr/>
    </dgm:pt>
    <dgm:pt modelId="{92DF1EF7-09B2-4479-B747-74A82CD32DD6}" type="pres">
      <dgm:prSet presAssocID="{CB6D1C2D-7A1E-426D-B09F-C4F7116C795B}" presName="textRect" presStyleLbl="revTx" presStyleIdx="1" presStyleCnt="2">
        <dgm:presLayoutVars>
          <dgm:chMax val="1"/>
          <dgm:chPref val="1"/>
        </dgm:presLayoutVars>
      </dgm:prSet>
      <dgm:spPr/>
    </dgm:pt>
  </dgm:ptLst>
  <dgm:cxnLst>
    <dgm:cxn modelId="{1EEDF809-D06B-475E-8ACD-F19C87926922}" type="presOf" srcId="{D60575FB-CEEF-4A6E-B67E-2B26B71737EB}" destId="{156A203F-3A3A-4F19-A578-0C390F9D6C0D}" srcOrd="0" destOrd="0" presId="urn:microsoft.com/office/officeart/2018/5/layout/IconCircleLabelList"/>
    <dgm:cxn modelId="{B75E9532-46B7-4772-8EF3-6B687A5D5A69}" srcId="{D60575FB-CEEF-4A6E-B67E-2B26B71737EB}" destId="{CB6D1C2D-7A1E-426D-B09F-C4F7116C795B}" srcOrd="1" destOrd="0" parTransId="{FE811394-46C2-4B83-8D28-51BF0F92F1AF}" sibTransId="{66686A58-384D-4DAD-BE5E-E21E32B7685C}"/>
    <dgm:cxn modelId="{F458D45E-A949-4E08-B336-13AAC4250256}" srcId="{D60575FB-CEEF-4A6E-B67E-2B26B71737EB}" destId="{A48524D4-FC9A-42D2-B951-F2F355AAE6F2}" srcOrd="0" destOrd="0" parTransId="{16FE4A63-AF82-4504-BE9E-85F0B2DA4A71}" sibTransId="{6867D6CA-6849-48A5-8E6A-1596D8943B0C}"/>
    <dgm:cxn modelId="{87664A65-DE76-4E65-9FF6-DC53C1E351BB}" type="presOf" srcId="{CB6D1C2D-7A1E-426D-B09F-C4F7116C795B}" destId="{92DF1EF7-09B2-4479-B747-74A82CD32DD6}" srcOrd="0" destOrd="0" presId="urn:microsoft.com/office/officeart/2018/5/layout/IconCircleLabelList"/>
    <dgm:cxn modelId="{C22504EC-2B8D-42BF-B56D-1E3C49F58D6A}" type="presOf" srcId="{A48524D4-FC9A-42D2-B951-F2F355AAE6F2}" destId="{CAAA5C00-57E2-46BB-BBFE-4CEB238BA0FB}" srcOrd="0" destOrd="0" presId="urn:microsoft.com/office/officeart/2018/5/layout/IconCircleLabelList"/>
    <dgm:cxn modelId="{DEDD89B2-DA88-4247-B4E3-A3DF52F79369}" type="presParOf" srcId="{156A203F-3A3A-4F19-A578-0C390F9D6C0D}" destId="{96B1E74A-5669-4334-BDC3-5007A8EF7465}" srcOrd="0" destOrd="0" presId="urn:microsoft.com/office/officeart/2018/5/layout/IconCircleLabelList"/>
    <dgm:cxn modelId="{093C2BF2-9E9F-464D-8C50-63C9BF9F1D96}" type="presParOf" srcId="{96B1E74A-5669-4334-BDC3-5007A8EF7465}" destId="{BB001AC5-9071-4C4C-BBBA-917DE36E2270}" srcOrd="0" destOrd="0" presId="urn:microsoft.com/office/officeart/2018/5/layout/IconCircleLabelList"/>
    <dgm:cxn modelId="{0C857E22-0B8B-4FBD-AAEB-5A84A571064F}" type="presParOf" srcId="{96B1E74A-5669-4334-BDC3-5007A8EF7465}" destId="{2DEC1E8A-B387-4224-AE1A-1660962A120F}" srcOrd="1" destOrd="0" presId="urn:microsoft.com/office/officeart/2018/5/layout/IconCircleLabelList"/>
    <dgm:cxn modelId="{8AF69538-0B02-4F9C-A573-FD154D5F0E24}" type="presParOf" srcId="{96B1E74A-5669-4334-BDC3-5007A8EF7465}" destId="{87270DEF-9E2C-4478-9090-743942F90275}" srcOrd="2" destOrd="0" presId="urn:microsoft.com/office/officeart/2018/5/layout/IconCircleLabelList"/>
    <dgm:cxn modelId="{5915A65F-383B-40D3-AF01-13D18BC51959}" type="presParOf" srcId="{96B1E74A-5669-4334-BDC3-5007A8EF7465}" destId="{CAAA5C00-57E2-46BB-BBFE-4CEB238BA0FB}" srcOrd="3" destOrd="0" presId="urn:microsoft.com/office/officeart/2018/5/layout/IconCircleLabelList"/>
    <dgm:cxn modelId="{AA9AF239-0FDE-451B-B777-7D14E28EE41B}" type="presParOf" srcId="{156A203F-3A3A-4F19-A578-0C390F9D6C0D}" destId="{D90928DF-D2E7-4A95-84D7-3841478D2BDB}" srcOrd="1" destOrd="0" presId="urn:microsoft.com/office/officeart/2018/5/layout/IconCircleLabelList"/>
    <dgm:cxn modelId="{E34B871A-135C-4F6D-9144-46B37F15E7F9}" type="presParOf" srcId="{156A203F-3A3A-4F19-A578-0C390F9D6C0D}" destId="{958E9252-1916-4C6C-97B9-6B31E3376321}" srcOrd="2" destOrd="0" presId="urn:microsoft.com/office/officeart/2018/5/layout/IconCircleLabelList"/>
    <dgm:cxn modelId="{A03C39C4-A357-4E8D-923B-776130BF5B3A}" type="presParOf" srcId="{958E9252-1916-4C6C-97B9-6B31E3376321}" destId="{5460A539-1D11-4D62-B0DE-55E57BFDF7CD}" srcOrd="0" destOrd="0" presId="urn:microsoft.com/office/officeart/2018/5/layout/IconCircleLabelList"/>
    <dgm:cxn modelId="{2E04DBE8-7741-41CE-87A1-4D45EC5B9EC9}" type="presParOf" srcId="{958E9252-1916-4C6C-97B9-6B31E3376321}" destId="{D35FF254-E83F-48A9-BE84-4D1F9E13F997}" srcOrd="1" destOrd="0" presId="urn:microsoft.com/office/officeart/2018/5/layout/IconCircleLabelList"/>
    <dgm:cxn modelId="{E13C67B3-566E-4B68-861B-33C5D0DEBE19}" type="presParOf" srcId="{958E9252-1916-4C6C-97B9-6B31E3376321}" destId="{E114543C-EDFD-4817-BADE-DAABFEB99B9C}" srcOrd="2" destOrd="0" presId="urn:microsoft.com/office/officeart/2018/5/layout/IconCircleLabelList"/>
    <dgm:cxn modelId="{58A0D574-B200-43A4-BBF0-D8F9F3A0B0EC}" type="presParOf" srcId="{958E9252-1916-4C6C-97B9-6B31E3376321}" destId="{92DF1EF7-09B2-4479-B747-74A82CD32DD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01AC5-9071-4C4C-BBBA-917DE36E2270}">
      <dsp:nvSpPr>
        <dsp:cNvPr id="0" name=""/>
        <dsp:cNvSpPr/>
      </dsp:nvSpPr>
      <dsp:spPr>
        <a:xfrm>
          <a:off x="1871063" y="47087"/>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EC1E8A-B387-4224-AE1A-1660962A120F}">
      <dsp:nvSpPr>
        <dsp:cNvPr id="0" name=""/>
        <dsp:cNvSpPr/>
      </dsp:nvSpPr>
      <dsp:spPr>
        <a:xfrm>
          <a:off x="2339063" y="515088"/>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AA5C00-57E2-46BB-BBFE-4CEB238BA0FB}">
      <dsp:nvSpPr>
        <dsp:cNvPr id="0" name=""/>
        <dsp:cNvSpPr/>
      </dsp:nvSpPr>
      <dsp:spPr>
        <a:xfrm>
          <a:off x="1169063" y="2927087"/>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defRPr cap="all"/>
          </a:pPr>
          <a:r>
            <a:rPr lang="en-US" sz="1100" kern="1200" dirty="0" err="1"/>
            <a:t>Projemiz</a:t>
          </a:r>
          <a:r>
            <a:rPr lang="en-US" sz="1100" kern="1200" dirty="0"/>
            <a:t>, </a:t>
          </a:r>
          <a:r>
            <a:rPr lang="en-US" sz="1100" kern="1200" dirty="0" err="1"/>
            <a:t>İstanbul'un</a:t>
          </a:r>
          <a:r>
            <a:rPr lang="en-US" sz="1100" kern="1200" dirty="0"/>
            <a:t> </a:t>
          </a:r>
          <a:r>
            <a:rPr lang="en-US" sz="1100" kern="1200" dirty="0" err="1"/>
            <a:t>baraj</a:t>
          </a:r>
          <a:r>
            <a:rPr lang="en-US" sz="1100" kern="1200" dirty="0"/>
            <a:t> </a:t>
          </a:r>
          <a:r>
            <a:rPr lang="en-US" sz="1100" kern="1200" dirty="0" err="1"/>
            <a:t>doluluk</a:t>
          </a:r>
          <a:r>
            <a:rPr lang="en-US" sz="1100" kern="1200" dirty="0"/>
            <a:t> </a:t>
          </a:r>
          <a:r>
            <a:rPr lang="en-US" sz="1100" kern="1200" dirty="0" err="1"/>
            <a:t>verilerini</a:t>
          </a:r>
          <a:r>
            <a:rPr lang="en-US" sz="1100" kern="1200" dirty="0"/>
            <a:t> </a:t>
          </a:r>
          <a:r>
            <a:rPr lang="en-US" sz="1100" kern="1200" dirty="0" err="1"/>
            <a:t>analiz</a:t>
          </a:r>
          <a:r>
            <a:rPr lang="en-US" sz="1100" kern="1200" dirty="0"/>
            <a:t> </a:t>
          </a:r>
          <a:r>
            <a:rPr lang="en-US" sz="1100" kern="1200" dirty="0" err="1"/>
            <a:t>ederek</a:t>
          </a:r>
          <a:r>
            <a:rPr lang="en-US" sz="1100" kern="1200" dirty="0"/>
            <a:t> </a:t>
          </a:r>
          <a:r>
            <a:rPr lang="en-US" sz="1100" kern="1200" dirty="0" err="1"/>
            <a:t>şehrin</a:t>
          </a:r>
          <a:r>
            <a:rPr lang="en-US" sz="1100" kern="1200" dirty="0"/>
            <a:t> </a:t>
          </a:r>
          <a:r>
            <a:rPr lang="en-US" sz="1100" kern="1200" dirty="0" err="1"/>
            <a:t>su</a:t>
          </a:r>
          <a:r>
            <a:rPr lang="en-US" sz="1100" kern="1200" dirty="0"/>
            <a:t> </a:t>
          </a:r>
          <a:r>
            <a:rPr lang="en-US" sz="1100" kern="1200" dirty="0" err="1"/>
            <a:t>yönetimi</a:t>
          </a:r>
          <a:r>
            <a:rPr lang="en-US" sz="1100" kern="1200" dirty="0"/>
            <a:t> </a:t>
          </a:r>
          <a:r>
            <a:rPr lang="en-US" sz="1100" kern="1200" dirty="0" err="1"/>
            <a:t>durumuna</a:t>
          </a:r>
          <a:r>
            <a:rPr lang="en-US" sz="1100" kern="1200" dirty="0"/>
            <a:t> </a:t>
          </a:r>
          <a:r>
            <a:rPr lang="en-US" sz="1100" kern="1200" dirty="0" err="1"/>
            <a:t>ilişkin</a:t>
          </a:r>
          <a:r>
            <a:rPr lang="en-US" sz="1100" kern="1200" dirty="0"/>
            <a:t> </a:t>
          </a:r>
          <a:r>
            <a:rPr lang="en-US" sz="1100" kern="1200" dirty="0" err="1"/>
            <a:t>içgörü</a:t>
          </a:r>
          <a:r>
            <a:rPr lang="en-US" sz="1100" kern="1200" dirty="0"/>
            <a:t> </a:t>
          </a:r>
          <a:r>
            <a:rPr lang="en-US" sz="1100" kern="1200" dirty="0" err="1"/>
            <a:t>sağlamayı</a:t>
          </a:r>
          <a:r>
            <a:rPr lang="en-US" sz="1100" kern="1200" dirty="0"/>
            <a:t> </a:t>
          </a:r>
          <a:r>
            <a:rPr lang="en-US" sz="1100" kern="1200" dirty="0" err="1"/>
            <a:t>amaçlamaktadır</a:t>
          </a:r>
          <a:r>
            <a:rPr lang="en-US" sz="1100" kern="1200" dirty="0"/>
            <a:t>.</a:t>
          </a:r>
        </a:p>
      </dsp:txBody>
      <dsp:txXfrm>
        <a:off x="1169063" y="2927087"/>
        <a:ext cx="3600000" cy="720000"/>
      </dsp:txXfrm>
    </dsp:sp>
    <dsp:sp modelId="{5460A539-1D11-4D62-B0DE-55E57BFDF7CD}">
      <dsp:nvSpPr>
        <dsp:cNvPr id="0" name=""/>
        <dsp:cNvSpPr/>
      </dsp:nvSpPr>
      <dsp:spPr>
        <a:xfrm>
          <a:off x="6101063" y="47087"/>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5FF254-E83F-48A9-BE84-4D1F9E13F997}">
      <dsp:nvSpPr>
        <dsp:cNvPr id="0" name=""/>
        <dsp:cNvSpPr/>
      </dsp:nvSpPr>
      <dsp:spPr>
        <a:xfrm>
          <a:off x="6569063" y="515088"/>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DF1EF7-09B2-4479-B747-74A82CD32DD6}">
      <dsp:nvSpPr>
        <dsp:cNvPr id="0" name=""/>
        <dsp:cNvSpPr/>
      </dsp:nvSpPr>
      <dsp:spPr>
        <a:xfrm>
          <a:off x="5399063" y="2927087"/>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defRPr cap="all"/>
          </a:pPr>
          <a:r>
            <a:rPr lang="en-US" sz="1100" kern="1200" dirty="0"/>
            <a:t>Bu </a:t>
          </a:r>
          <a:r>
            <a:rPr lang="en-US" sz="1100" kern="1200" dirty="0" err="1"/>
            <a:t>bilgileri</a:t>
          </a:r>
          <a:r>
            <a:rPr lang="en-US" sz="1100" kern="1200" dirty="0"/>
            <a:t> </a:t>
          </a:r>
          <a:r>
            <a:rPr lang="en-US" sz="1100" kern="1200" dirty="0" err="1"/>
            <a:t>gelecekteki</a:t>
          </a:r>
          <a:r>
            <a:rPr lang="en-US" sz="1100" kern="1200" dirty="0"/>
            <a:t> su mevcudiyetini tahmin etmek ve optimum su kaynağı yönetimi için öneriler sunmak için kullanmayı amaçlıyoruz.</a:t>
          </a:r>
        </a:p>
      </dsp:txBody>
      <dsp:txXfrm>
        <a:off x="5399063" y="2927087"/>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8ED05C-7188-42B9-AC8B-B8FCEF0BD3E5}" type="datetimeFigureOut">
              <a:t>21.05.2023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CE099-FEC4-4B3C-B56B-CF7BE258154D}" type="slidenum">
              <a:t>‹#›</a:t>
            </a:fld>
            <a:endParaRPr lang="en-US"/>
          </a:p>
        </p:txBody>
      </p:sp>
    </p:spTree>
    <p:extLst>
      <p:ext uri="{BB962C8B-B14F-4D97-AF65-F5344CB8AC3E}">
        <p14:creationId xmlns:p14="http://schemas.microsoft.com/office/powerpoint/2010/main" val="332669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Sarima : </a:t>
            </a:r>
            <a:r>
              <a:rPr lang="en-US"/>
              <a:t>RMSE: 14.7883618848064</a:t>
            </a:r>
          </a:p>
          <a:p>
            <a:r>
              <a:rPr lang="en-US" dirty="0" err="1">
                <a:cs typeface="Calibri"/>
              </a:rPr>
              <a:t>XGBoost</a:t>
            </a:r>
            <a:r>
              <a:rPr lang="en-US" dirty="0">
                <a:cs typeface="Calibri"/>
              </a:rPr>
              <a:t>: </a:t>
            </a:r>
            <a:r>
              <a:rPr lang="en-US" dirty="0"/>
              <a:t>RMSE: 5.5729872308054</a:t>
            </a:r>
            <a:endParaRPr lang="en-US" dirty="0">
              <a:cs typeface="Calibri"/>
            </a:endParaRPr>
          </a:p>
        </p:txBody>
      </p:sp>
      <p:sp>
        <p:nvSpPr>
          <p:cNvPr id="4" name="Slide Number Placeholder 3"/>
          <p:cNvSpPr>
            <a:spLocks noGrp="1"/>
          </p:cNvSpPr>
          <p:nvPr>
            <p:ph type="sldNum" sz="quarter" idx="5"/>
          </p:nvPr>
        </p:nvSpPr>
        <p:spPr/>
        <p:txBody>
          <a:bodyPr/>
          <a:lstStyle/>
          <a:p>
            <a:fld id="{EA7CE099-FEC4-4B3C-B56B-CF7BE258154D}" type="slidenum">
              <a:t>14</a:t>
            </a:fld>
            <a:endParaRPr lang="en-US"/>
          </a:p>
        </p:txBody>
      </p:sp>
    </p:spTree>
    <p:extLst>
      <p:ext uri="{BB962C8B-B14F-4D97-AF65-F5344CB8AC3E}">
        <p14:creationId xmlns:p14="http://schemas.microsoft.com/office/powerpoint/2010/main" val="177680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5/21/23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58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5/21/23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97347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5/21/23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733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5/21/23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83082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5/21/23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14919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5/21/23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53698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5/21/23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47643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5/21/23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91671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5/21/23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42978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5/21/23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22383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5/21/23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1395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5/21/23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06181508"/>
      </p:ext>
    </p:extLst>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3993" r:id="rId6"/>
    <p:sldLayoutId id="2147483989" r:id="rId7"/>
    <p:sldLayoutId id="2147483990" r:id="rId8"/>
    <p:sldLayoutId id="2147483991" r:id="rId9"/>
    <p:sldLayoutId id="2147483992" r:id="rId10"/>
    <p:sldLayoutId id="21474839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6" name="Rectangle 85">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0" name="Rectangle 8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11480" y="987552"/>
            <a:ext cx="4485861" cy="1088136"/>
          </a:xfrm>
        </p:spPr>
        <p:txBody>
          <a:bodyPr vert="horz" lIns="91440" tIns="45720" rIns="91440" bIns="45720" rtlCol="0" anchor="b">
            <a:normAutofit/>
          </a:bodyPr>
          <a:lstStyle/>
          <a:p>
            <a:r>
              <a:rPr lang="en-US" sz="1600" cap="all" spc="300" dirty="0">
                <a:ea typeface="+mj-lt"/>
                <a:cs typeface="+mj-lt"/>
              </a:rPr>
              <a:t>BARAJ DOLULUK </a:t>
            </a:r>
            <a:r>
              <a:rPr lang="en-US" sz="1600" cap="all" spc="300" dirty="0" err="1">
                <a:ea typeface="+mj-lt"/>
                <a:cs typeface="+mj-lt"/>
              </a:rPr>
              <a:t>ANALIZı</a:t>
            </a:r>
            <a:r>
              <a:rPr lang="en-US" sz="1600" cap="all" spc="300" dirty="0">
                <a:ea typeface="+mj-lt"/>
                <a:cs typeface="+mj-lt"/>
              </a:rPr>
              <a:t> ILE ISTANBUL'DA SU KAYNAKLARI YÖNETIMININ OPTIMIZE EDILMESI</a:t>
            </a:r>
            <a:endParaRPr lang="en-US" dirty="0"/>
          </a:p>
        </p:txBody>
      </p:sp>
      <p:sp>
        <p:nvSpPr>
          <p:cNvPr id="92" name="Rectangle 9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p:cNvSpPr>
            <a:spLocks noGrp="1"/>
          </p:cNvSpPr>
          <p:nvPr>
            <p:ph type="subTitle" idx="1"/>
          </p:nvPr>
        </p:nvSpPr>
        <p:spPr>
          <a:xfrm>
            <a:off x="411479" y="2688336"/>
            <a:ext cx="4498848" cy="3584448"/>
          </a:xfrm>
        </p:spPr>
        <p:txBody>
          <a:bodyPr vert="horz" lIns="91440" tIns="45720" rIns="91440" bIns="45720" rtlCol="0" anchor="t">
            <a:normAutofit/>
          </a:bodyPr>
          <a:lstStyle/>
          <a:p>
            <a:r>
              <a:rPr lang="en-US" sz="1700" dirty="0"/>
              <a:t>GRUP ÜYELERİ</a:t>
            </a:r>
          </a:p>
          <a:p>
            <a:pPr indent="-228600">
              <a:buFont typeface="Arial" panose="020B0604020202020204" pitchFamily="34" charset="0"/>
              <a:buChar char="•"/>
            </a:pPr>
            <a:r>
              <a:rPr lang="en-US" sz="1700" dirty="0"/>
              <a:t>Egemen Atam </a:t>
            </a:r>
          </a:p>
          <a:p>
            <a:pPr indent="-228600">
              <a:buFont typeface="Arial" panose="020B0604020202020204" pitchFamily="34" charset="0"/>
              <a:buChar char="•"/>
            </a:pPr>
            <a:r>
              <a:rPr lang="en-US" sz="1700" dirty="0"/>
              <a:t>İlke </a:t>
            </a:r>
            <a:r>
              <a:rPr lang="en-US" sz="1700" dirty="0" err="1"/>
              <a:t>İşbilir</a:t>
            </a:r>
            <a:r>
              <a:rPr lang="en-US" sz="1700" dirty="0"/>
              <a:t> </a:t>
            </a:r>
          </a:p>
          <a:p>
            <a:pPr indent="-228600">
              <a:buFont typeface="Arial" panose="020B0604020202020204" pitchFamily="34" charset="0"/>
              <a:buChar char="•"/>
            </a:pPr>
            <a:r>
              <a:rPr lang="en-US" sz="1700" dirty="0" err="1"/>
              <a:t>Yaren</a:t>
            </a:r>
            <a:r>
              <a:rPr lang="en-US" sz="1700" dirty="0"/>
              <a:t> </a:t>
            </a:r>
            <a:r>
              <a:rPr lang="en-US" sz="1700" dirty="0" err="1"/>
              <a:t>Çoruh</a:t>
            </a:r>
            <a:endParaRPr lang="en-US" sz="1700" dirty="0"/>
          </a:p>
          <a:p>
            <a:pPr indent="-228600">
              <a:buFont typeface="Arial" panose="020B0604020202020204" pitchFamily="34" charset="0"/>
              <a:buChar char="•"/>
            </a:pPr>
            <a:r>
              <a:rPr lang="en-US" sz="1700" dirty="0"/>
              <a:t>Esin Derya </a:t>
            </a:r>
            <a:r>
              <a:rPr lang="en-US" sz="1700" dirty="0" err="1"/>
              <a:t>Kalendar</a:t>
            </a:r>
            <a:r>
              <a:rPr lang="en-US" sz="1700" dirty="0"/>
              <a:t> </a:t>
            </a:r>
          </a:p>
          <a:p>
            <a:pPr indent="-228600">
              <a:buFont typeface="Arial" panose="020B0604020202020204" pitchFamily="34" charset="0"/>
              <a:buChar char="•"/>
            </a:pPr>
            <a:r>
              <a:rPr lang="en-US" sz="1700" dirty="0"/>
              <a:t>Halim  Albayrak</a:t>
            </a:r>
          </a:p>
        </p:txBody>
      </p:sp>
      <p:pic>
        <p:nvPicPr>
          <p:cNvPr id="39" name="Picture 3" descr="Aerial shot of a zigzag river">
            <a:extLst>
              <a:ext uri="{FF2B5EF4-FFF2-40B4-BE49-F238E27FC236}">
                <a16:creationId xmlns:a16="http://schemas.microsoft.com/office/drawing/2014/main" id="{0009D95B-7A27-D159-C26B-DB2F48A5DE72}"/>
              </a:ext>
            </a:extLst>
          </p:cNvPr>
          <p:cNvPicPr>
            <a:picLocks noChangeAspect="1"/>
          </p:cNvPicPr>
          <p:nvPr/>
        </p:nvPicPr>
        <p:blipFill rotWithShape="1">
          <a:blip r:embed="rId2"/>
          <a:srcRect l="7572" r="17145"/>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372776-88B8-FEA3-469A-FACDAEA1EA87}"/>
              </a:ext>
            </a:extLst>
          </p:cNvPr>
          <p:cNvSpPr>
            <a:spLocks noGrp="1"/>
          </p:cNvSpPr>
          <p:nvPr>
            <p:ph type="title"/>
          </p:nvPr>
        </p:nvSpPr>
        <p:spPr>
          <a:xfrm>
            <a:off x="841247" y="978619"/>
            <a:ext cx="3410712" cy="1106424"/>
          </a:xfrm>
        </p:spPr>
        <p:txBody>
          <a:bodyPr>
            <a:normAutofit/>
          </a:bodyPr>
          <a:lstStyle/>
          <a:p>
            <a:r>
              <a:rPr lang="en-US" sz="2800" dirty="0">
                <a:ea typeface="+mj-lt"/>
                <a:cs typeface="+mj-lt"/>
              </a:rPr>
              <a:t>Zaman </a:t>
            </a:r>
            <a:r>
              <a:rPr lang="en-US" sz="2800" dirty="0" err="1">
                <a:ea typeface="+mj-lt"/>
                <a:cs typeface="+mj-lt"/>
              </a:rPr>
              <a:t>Serisi</a:t>
            </a:r>
            <a:r>
              <a:rPr lang="en-US" sz="2800" dirty="0">
                <a:ea typeface="+mj-lt"/>
                <a:cs typeface="+mj-lt"/>
              </a:rPr>
              <a:t> </a:t>
            </a:r>
            <a:r>
              <a:rPr lang="en-US" sz="2800" dirty="0" err="1">
                <a:ea typeface="+mj-lt"/>
                <a:cs typeface="+mj-lt"/>
              </a:rPr>
              <a:t>Ayrıştırması</a:t>
            </a:r>
            <a:endParaRPr lang="en-US" dirty="0" err="1"/>
          </a:p>
        </p:txBody>
      </p:sp>
      <p:sp>
        <p:nvSpPr>
          <p:cNvPr id="18" name="Rectangle 1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A0FCF41-1CEC-1558-E7AD-A3EF562063EB}"/>
              </a:ext>
            </a:extLst>
          </p:cNvPr>
          <p:cNvSpPr>
            <a:spLocks noGrp="1"/>
          </p:cNvSpPr>
          <p:nvPr>
            <p:ph idx="1"/>
          </p:nvPr>
        </p:nvSpPr>
        <p:spPr>
          <a:xfrm>
            <a:off x="841248" y="2252870"/>
            <a:ext cx="3412219" cy="3560251"/>
          </a:xfrm>
        </p:spPr>
        <p:txBody>
          <a:bodyPr vert="horz" lIns="91440" tIns="45720" rIns="91440" bIns="45720" rtlCol="0" anchor="t">
            <a:normAutofit/>
          </a:bodyPr>
          <a:lstStyle/>
          <a:p>
            <a:r>
              <a:rPr lang="en-US" sz="1700" dirty="0">
                <a:ea typeface="+mn-lt"/>
                <a:cs typeface="+mn-lt"/>
              </a:rPr>
              <a:t>Baraj </a:t>
            </a:r>
            <a:r>
              <a:rPr lang="en-US" sz="1700" dirty="0" err="1">
                <a:ea typeface="+mn-lt"/>
                <a:cs typeface="+mn-lt"/>
              </a:rPr>
              <a:t>doluluk</a:t>
            </a:r>
            <a:r>
              <a:rPr lang="en-US" sz="1700" dirty="0">
                <a:ea typeface="+mn-lt"/>
                <a:cs typeface="+mn-lt"/>
              </a:rPr>
              <a:t> </a:t>
            </a:r>
            <a:r>
              <a:rPr lang="en-US" sz="1700" dirty="0" err="1">
                <a:ea typeface="+mn-lt"/>
                <a:cs typeface="+mn-lt"/>
              </a:rPr>
              <a:t>verilerimizdeki</a:t>
            </a:r>
            <a:r>
              <a:rPr lang="en-US" sz="1700" dirty="0">
                <a:ea typeface="+mn-lt"/>
                <a:cs typeface="+mn-lt"/>
              </a:rPr>
              <a:t> </a:t>
            </a:r>
            <a:r>
              <a:rPr lang="en-US" sz="1700" dirty="0" err="1">
                <a:ea typeface="+mn-lt"/>
                <a:cs typeface="+mn-lt"/>
              </a:rPr>
              <a:t>kalıpları</a:t>
            </a:r>
            <a:r>
              <a:rPr lang="en-US" sz="1700" dirty="0">
                <a:ea typeface="+mn-lt"/>
                <a:cs typeface="+mn-lt"/>
              </a:rPr>
              <a:t> </a:t>
            </a:r>
            <a:r>
              <a:rPr lang="en-US" sz="1700" dirty="0" err="1">
                <a:ea typeface="+mn-lt"/>
                <a:cs typeface="+mn-lt"/>
              </a:rPr>
              <a:t>daha</a:t>
            </a:r>
            <a:r>
              <a:rPr lang="en-US" sz="1700" dirty="0">
                <a:ea typeface="+mn-lt"/>
                <a:cs typeface="+mn-lt"/>
              </a:rPr>
              <a:t> iyi </a:t>
            </a:r>
            <a:r>
              <a:rPr lang="en-US" sz="1700" dirty="0" err="1">
                <a:ea typeface="+mn-lt"/>
                <a:cs typeface="+mn-lt"/>
              </a:rPr>
              <a:t>anlamak</a:t>
            </a:r>
            <a:r>
              <a:rPr lang="en-US" sz="1700" dirty="0">
                <a:ea typeface="+mn-lt"/>
                <a:cs typeface="+mn-lt"/>
              </a:rPr>
              <a:t> </a:t>
            </a:r>
            <a:r>
              <a:rPr lang="en-US" sz="1700" dirty="0" err="1">
                <a:ea typeface="+mn-lt"/>
                <a:cs typeface="+mn-lt"/>
              </a:rPr>
              <a:t>için</a:t>
            </a:r>
            <a:r>
              <a:rPr lang="en-US" sz="1700" dirty="0">
                <a:ea typeface="+mn-lt"/>
                <a:cs typeface="+mn-lt"/>
              </a:rPr>
              <a:t>, zaman </a:t>
            </a:r>
            <a:r>
              <a:rPr lang="en-US" sz="1700" dirty="0" err="1">
                <a:ea typeface="+mn-lt"/>
                <a:cs typeface="+mn-lt"/>
              </a:rPr>
              <a:t>serisini</a:t>
            </a:r>
            <a:r>
              <a:rPr lang="en-US" sz="1700" dirty="0">
                <a:ea typeface="+mn-lt"/>
                <a:cs typeface="+mn-lt"/>
              </a:rPr>
              <a:t> </a:t>
            </a:r>
            <a:r>
              <a:rPr lang="en-US" sz="1700" dirty="0" err="1">
                <a:ea typeface="+mn-lt"/>
                <a:cs typeface="+mn-lt"/>
              </a:rPr>
              <a:t>üç</a:t>
            </a:r>
            <a:r>
              <a:rPr lang="en-US" sz="1700" dirty="0">
                <a:ea typeface="+mn-lt"/>
                <a:cs typeface="+mn-lt"/>
              </a:rPr>
              <a:t> </a:t>
            </a:r>
            <a:r>
              <a:rPr lang="en-US" sz="1700" dirty="0" err="1">
                <a:ea typeface="+mn-lt"/>
                <a:cs typeface="+mn-lt"/>
              </a:rPr>
              <a:t>bileşene</a:t>
            </a:r>
            <a:r>
              <a:rPr lang="en-US" sz="1700" dirty="0">
                <a:ea typeface="+mn-lt"/>
                <a:cs typeface="+mn-lt"/>
              </a:rPr>
              <a:t> </a:t>
            </a:r>
            <a:r>
              <a:rPr lang="en-US" sz="1700" dirty="0" err="1">
                <a:ea typeface="+mn-lt"/>
                <a:cs typeface="+mn-lt"/>
              </a:rPr>
              <a:t>ayıran</a:t>
            </a:r>
            <a:r>
              <a:rPr lang="en-US" sz="1700" dirty="0">
                <a:ea typeface="+mn-lt"/>
                <a:cs typeface="+mn-lt"/>
              </a:rPr>
              <a:t> </a:t>
            </a:r>
            <a:r>
              <a:rPr lang="en-US" sz="1700" dirty="0" err="1">
                <a:ea typeface="+mn-lt"/>
                <a:cs typeface="+mn-lt"/>
              </a:rPr>
              <a:t>bir</a:t>
            </a:r>
            <a:r>
              <a:rPr lang="en-US" sz="1700" dirty="0">
                <a:ea typeface="+mn-lt"/>
                <a:cs typeface="+mn-lt"/>
              </a:rPr>
              <a:t> zaman </a:t>
            </a:r>
            <a:r>
              <a:rPr lang="en-US" sz="1700" dirty="0" err="1">
                <a:ea typeface="+mn-lt"/>
                <a:cs typeface="+mn-lt"/>
              </a:rPr>
              <a:t>serisi</a:t>
            </a:r>
            <a:r>
              <a:rPr lang="en-US" sz="1700" dirty="0">
                <a:ea typeface="+mn-lt"/>
                <a:cs typeface="+mn-lt"/>
              </a:rPr>
              <a:t> </a:t>
            </a:r>
            <a:r>
              <a:rPr lang="en-US" sz="1700" dirty="0" err="1">
                <a:ea typeface="+mn-lt"/>
                <a:cs typeface="+mn-lt"/>
              </a:rPr>
              <a:t>ayrıştırması</a:t>
            </a:r>
            <a:r>
              <a:rPr lang="en-US" sz="1700" dirty="0">
                <a:ea typeface="+mn-lt"/>
                <a:cs typeface="+mn-lt"/>
              </a:rPr>
              <a:t> </a:t>
            </a:r>
            <a:r>
              <a:rPr lang="en-US" sz="1700" dirty="0" err="1">
                <a:ea typeface="+mn-lt"/>
                <a:cs typeface="+mn-lt"/>
              </a:rPr>
              <a:t>gerçekleştirdik</a:t>
            </a:r>
            <a:r>
              <a:rPr lang="en-US" sz="1700" dirty="0">
                <a:ea typeface="+mn-lt"/>
                <a:cs typeface="+mn-lt"/>
              </a:rPr>
              <a:t>: trend, </a:t>
            </a:r>
            <a:r>
              <a:rPr lang="en-US" sz="1700" dirty="0" err="1">
                <a:ea typeface="+mn-lt"/>
                <a:cs typeface="+mn-lt"/>
              </a:rPr>
              <a:t>mevsimsellik</a:t>
            </a:r>
            <a:r>
              <a:rPr lang="en-US" sz="1700" dirty="0">
                <a:ea typeface="+mn-lt"/>
                <a:cs typeface="+mn-lt"/>
              </a:rPr>
              <a:t> </a:t>
            </a:r>
            <a:r>
              <a:rPr lang="en-US" sz="1700" dirty="0" err="1">
                <a:ea typeface="+mn-lt"/>
                <a:cs typeface="+mn-lt"/>
              </a:rPr>
              <a:t>ve</a:t>
            </a:r>
            <a:r>
              <a:rPr lang="en-US" sz="1700" dirty="0">
                <a:ea typeface="+mn-lt"/>
                <a:cs typeface="+mn-lt"/>
              </a:rPr>
              <a:t> </a:t>
            </a:r>
            <a:r>
              <a:rPr lang="en-US" sz="1700" dirty="0" err="1">
                <a:ea typeface="+mn-lt"/>
                <a:cs typeface="+mn-lt"/>
              </a:rPr>
              <a:t>artıklar</a:t>
            </a:r>
            <a:r>
              <a:rPr lang="en-US" sz="1700" dirty="0">
                <a:ea typeface="+mn-lt"/>
                <a:cs typeface="+mn-lt"/>
              </a:rPr>
              <a:t>.</a:t>
            </a:r>
          </a:p>
        </p:txBody>
      </p:sp>
      <p:pic>
        <p:nvPicPr>
          <p:cNvPr id="4" name="Picture 4" descr="Chart, line chart&#10;&#10;Description automatically generated">
            <a:extLst>
              <a:ext uri="{FF2B5EF4-FFF2-40B4-BE49-F238E27FC236}">
                <a16:creationId xmlns:a16="http://schemas.microsoft.com/office/drawing/2014/main" id="{B2EF1632-5D7E-87DE-371E-4BC56F1F1134}"/>
              </a:ext>
            </a:extLst>
          </p:cNvPr>
          <p:cNvPicPr>
            <a:picLocks noChangeAspect="1"/>
          </p:cNvPicPr>
          <p:nvPr/>
        </p:nvPicPr>
        <p:blipFill>
          <a:blip r:embed="rId2"/>
          <a:stretch>
            <a:fillRect/>
          </a:stretch>
        </p:blipFill>
        <p:spPr>
          <a:xfrm>
            <a:off x="5120640" y="1240201"/>
            <a:ext cx="6656832" cy="4277014"/>
          </a:xfrm>
          <a:prstGeom prst="rect">
            <a:avLst/>
          </a:prstGeom>
        </p:spPr>
      </p:pic>
    </p:spTree>
    <p:extLst>
      <p:ext uri="{BB962C8B-B14F-4D97-AF65-F5344CB8AC3E}">
        <p14:creationId xmlns:p14="http://schemas.microsoft.com/office/powerpoint/2010/main" val="2848037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37">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39">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BB1A62-4EC3-189E-F867-88D19EAF8B1C}"/>
              </a:ext>
            </a:extLst>
          </p:cNvPr>
          <p:cNvSpPr>
            <a:spLocks noGrp="1"/>
          </p:cNvSpPr>
          <p:nvPr>
            <p:ph type="title"/>
          </p:nvPr>
        </p:nvSpPr>
        <p:spPr>
          <a:xfrm>
            <a:off x="841246" y="978619"/>
            <a:ext cx="5991244" cy="1106424"/>
          </a:xfrm>
        </p:spPr>
        <p:txBody>
          <a:bodyPr>
            <a:normAutofit/>
          </a:bodyPr>
          <a:lstStyle/>
          <a:p>
            <a:r>
              <a:rPr lang="en-US" sz="3200">
                <a:ea typeface="+mj-lt"/>
                <a:cs typeface="+mj-lt"/>
              </a:rPr>
              <a:t>Metodoloji</a:t>
            </a:r>
            <a:endParaRPr lang="en-US" sz="3200"/>
          </a:p>
        </p:txBody>
      </p:sp>
      <p:sp>
        <p:nvSpPr>
          <p:cNvPr id="54" name="Rectangle 41">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43">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Content Placeholder 2">
            <a:extLst>
              <a:ext uri="{FF2B5EF4-FFF2-40B4-BE49-F238E27FC236}">
                <a16:creationId xmlns:a16="http://schemas.microsoft.com/office/drawing/2014/main" id="{C8BF095F-D936-E1D1-2644-A7A638579239}"/>
              </a:ext>
            </a:extLst>
          </p:cNvPr>
          <p:cNvSpPr>
            <a:spLocks noGrp="1"/>
          </p:cNvSpPr>
          <p:nvPr>
            <p:ph idx="1"/>
          </p:nvPr>
        </p:nvSpPr>
        <p:spPr>
          <a:xfrm>
            <a:off x="841248" y="2252870"/>
            <a:ext cx="5993892" cy="3560251"/>
          </a:xfrm>
        </p:spPr>
        <p:txBody>
          <a:bodyPr vert="horz" lIns="91440" tIns="45720" rIns="91440" bIns="45720" rtlCol="0">
            <a:normAutofit/>
          </a:bodyPr>
          <a:lstStyle/>
          <a:p>
            <a:pPr>
              <a:lnSpc>
                <a:spcPct val="100000"/>
              </a:lnSpc>
            </a:pPr>
            <a:r>
              <a:rPr lang="en-US" sz="1300">
                <a:ea typeface="+mn-lt"/>
                <a:cs typeface="+mn-lt"/>
              </a:rPr>
              <a:t>Model Seçimi.</a:t>
            </a:r>
            <a:endParaRPr lang="en-US" sz="1300"/>
          </a:p>
          <a:p>
            <a:pPr>
              <a:lnSpc>
                <a:spcPct val="100000"/>
              </a:lnSpc>
            </a:pPr>
            <a:endParaRPr lang="en-US" sz="1300"/>
          </a:p>
          <a:p>
            <a:pPr>
              <a:lnSpc>
                <a:spcPct val="100000"/>
              </a:lnSpc>
            </a:pPr>
            <a:r>
              <a:rPr lang="en-US" sz="1300">
                <a:ea typeface="+mn-lt"/>
                <a:cs typeface="+mn-lt"/>
              </a:rPr>
              <a:t>Analizimizde iki model kullandık: SARIMA modeli ve XGBoost regresyon modeli.</a:t>
            </a:r>
          </a:p>
          <a:p>
            <a:pPr>
              <a:lnSpc>
                <a:spcPct val="100000"/>
              </a:lnSpc>
            </a:pPr>
            <a:endParaRPr lang="en-US" sz="1300"/>
          </a:p>
          <a:p>
            <a:pPr>
              <a:lnSpc>
                <a:spcPct val="100000"/>
              </a:lnSpc>
            </a:pPr>
            <a:r>
              <a:rPr lang="en-US" sz="1300">
                <a:ea typeface="+mn-lt"/>
                <a:cs typeface="+mn-lt"/>
              </a:rPr>
              <a:t>SARIMA veya Mevsimsel Otoregresif Entegre Hareketli Ortalama, tipik olarak zaman serisi tahminleri için kullanılan bir modeldir. Verilerdeki mevsimselliği ele alabilir, bu da bizim durumumuzda önemlidir çünkü yağış ve baraj doluluk oranları mevsimsel modellere sahip olabilir.</a:t>
            </a:r>
          </a:p>
          <a:p>
            <a:pPr>
              <a:lnSpc>
                <a:spcPct val="100000"/>
              </a:lnSpc>
            </a:pPr>
            <a:endParaRPr lang="en-US" sz="1300"/>
          </a:p>
          <a:p>
            <a:pPr>
              <a:lnSpc>
                <a:spcPct val="100000"/>
              </a:lnSpc>
            </a:pPr>
            <a:r>
              <a:rPr lang="en-US" sz="1300">
                <a:ea typeface="+mn-lt"/>
                <a:cs typeface="+mn-lt"/>
              </a:rPr>
              <a:t>XGBoost veya eXtreme Gradient Boosting, verilerdeki karmaşık ilişkileri yakalayabilen güçlü bir makine öğrenimi modelidir.</a:t>
            </a:r>
          </a:p>
          <a:p>
            <a:pPr>
              <a:lnSpc>
                <a:spcPct val="100000"/>
              </a:lnSpc>
            </a:pPr>
            <a:endParaRPr lang="en-US" sz="1300"/>
          </a:p>
        </p:txBody>
      </p:sp>
      <p:pic>
        <p:nvPicPr>
          <p:cNvPr id="33" name="Picture 18" descr="Graph on document with pen">
            <a:extLst>
              <a:ext uri="{FF2B5EF4-FFF2-40B4-BE49-F238E27FC236}">
                <a16:creationId xmlns:a16="http://schemas.microsoft.com/office/drawing/2014/main" id="{6B9465C2-81E5-573D-C21C-A42596015379}"/>
              </a:ext>
            </a:extLst>
          </p:cNvPr>
          <p:cNvPicPr>
            <a:picLocks noChangeAspect="1"/>
          </p:cNvPicPr>
          <p:nvPr/>
        </p:nvPicPr>
        <p:blipFill rotWithShape="1">
          <a:blip r:embed="rId2"/>
          <a:srcRect l="23573" r="9522" b="-3"/>
          <a:stretch/>
        </p:blipFill>
        <p:spPr>
          <a:xfrm>
            <a:off x="7679814" y="1334565"/>
            <a:ext cx="4097657" cy="4088286"/>
          </a:xfrm>
          <a:prstGeom prst="rect">
            <a:avLst/>
          </a:prstGeom>
        </p:spPr>
      </p:pic>
    </p:spTree>
    <p:extLst>
      <p:ext uri="{BB962C8B-B14F-4D97-AF65-F5344CB8AC3E}">
        <p14:creationId xmlns:p14="http://schemas.microsoft.com/office/powerpoint/2010/main" val="1493922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AD09659-DE80-1A87-485F-03845742F47F}"/>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dirty="0" err="1">
                <a:ea typeface="+mn-lt"/>
                <a:cs typeface="+mn-lt"/>
              </a:rPr>
              <a:t>XGBoost</a:t>
            </a:r>
            <a:r>
              <a:rPr lang="en-US" sz="1700" dirty="0">
                <a:ea typeface="+mn-lt"/>
                <a:cs typeface="+mn-lt"/>
              </a:rPr>
              <a:t> </a:t>
            </a:r>
            <a:r>
              <a:rPr lang="en-US" sz="1700" dirty="0" err="1">
                <a:ea typeface="+mn-lt"/>
                <a:cs typeface="+mn-lt"/>
              </a:rPr>
              <a:t>veya</a:t>
            </a:r>
            <a:r>
              <a:rPr lang="en-US" sz="1700" dirty="0">
                <a:ea typeface="+mn-lt"/>
                <a:cs typeface="+mn-lt"/>
              </a:rPr>
              <a:t> </a:t>
            </a:r>
            <a:r>
              <a:rPr lang="en-US" sz="1700" dirty="0" err="1">
                <a:ea typeface="+mn-lt"/>
                <a:cs typeface="+mn-lt"/>
              </a:rPr>
              <a:t>eXtreme</a:t>
            </a:r>
            <a:r>
              <a:rPr lang="en-US" sz="1700" dirty="0">
                <a:ea typeface="+mn-lt"/>
                <a:cs typeface="+mn-lt"/>
              </a:rPr>
              <a:t> Gradient Boosting, </a:t>
            </a:r>
            <a:r>
              <a:rPr lang="en-US" sz="1700" dirty="0" err="1">
                <a:ea typeface="+mn-lt"/>
                <a:cs typeface="+mn-lt"/>
              </a:rPr>
              <a:t>verilerdeki</a:t>
            </a:r>
            <a:r>
              <a:rPr lang="en-US" sz="1700" dirty="0">
                <a:ea typeface="+mn-lt"/>
                <a:cs typeface="+mn-lt"/>
              </a:rPr>
              <a:t> </a:t>
            </a:r>
            <a:r>
              <a:rPr lang="en-US" sz="1700" dirty="0" err="1">
                <a:ea typeface="+mn-lt"/>
                <a:cs typeface="+mn-lt"/>
              </a:rPr>
              <a:t>karmaşık</a:t>
            </a:r>
            <a:r>
              <a:rPr lang="en-US" sz="1700" dirty="0">
                <a:ea typeface="+mn-lt"/>
                <a:cs typeface="+mn-lt"/>
              </a:rPr>
              <a:t> </a:t>
            </a:r>
            <a:r>
              <a:rPr lang="en-US" sz="1700" dirty="0" err="1">
                <a:ea typeface="+mn-lt"/>
                <a:cs typeface="+mn-lt"/>
              </a:rPr>
              <a:t>ilişkileri</a:t>
            </a:r>
            <a:r>
              <a:rPr lang="en-US" sz="1700" dirty="0">
                <a:ea typeface="+mn-lt"/>
                <a:cs typeface="+mn-lt"/>
              </a:rPr>
              <a:t> </a:t>
            </a:r>
            <a:r>
              <a:rPr lang="en-US" sz="1700" dirty="0" err="1">
                <a:ea typeface="+mn-lt"/>
                <a:cs typeface="+mn-lt"/>
              </a:rPr>
              <a:t>yakalayabilen</a:t>
            </a:r>
            <a:r>
              <a:rPr lang="en-US" sz="1700" dirty="0">
                <a:ea typeface="+mn-lt"/>
                <a:cs typeface="+mn-lt"/>
              </a:rPr>
              <a:t> </a:t>
            </a:r>
            <a:r>
              <a:rPr lang="en-US" sz="1700" dirty="0" err="1">
                <a:ea typeface="+mn-lt"/>
                <a:cs typeface="+mn-lt"/>
              </a:rPr>
              <a:t>güçlü</a:t>
            </a:r>
            <a:r>
              <a:rPr lang="en-US" sz="1700" dirty="0">
                <a:ea typeface="+mn-lt"/>
                <a:cs typeface="+mn-lt"/>
              </a:rPr>
              <a:t> </a:t>
            </a:r>
            <a:r>
              <a:rPr lang="en-US" sz="1700" dirty="0" err="1">
                <a:ea typeface="+mn-lt"/>
                <a:cs typeface="+mn-lt"/>
              </a:rPr>
              <a:t>bir</a:t>
            </a:r>
            <a:r>
              <a:rPr lang="en-US" sz="1700" dirty="0">
                <a:ea typeface="+mn-lt"/>
                <a:cs typeface="+mn-lt"/>
              </a:rPr>
              <a:t> </a:t>
            </a:r>
            <a:r>
              <a:rPr lang="en-US" sz="1700" dirty="0" err="1">
                <a:ea typeface="+mn-lt"/>
                <a:cs typeface="+mn-lt"/>
              </a:rPr>
              <a:t>makine</a:t>
            </a:r>
            <a:r>
              <a:rPr lang="en-US" sz="1700" dirty="0">
                <a:ea typeface="+mn-lt"/>
                <a:cs typeface="+mn-lt"/>
              </a:rPr>
              <a:t> </a:t>
            </a:r>
            <a:r>
              <a:rPr lang="en-US" sz="1700" dirty="0" err="1">
                <a:ea typeface="+mn-lt"/>
                <a:cs typeface="+mn-lt"/>
              </a:rPr>
              <a:t>öğrenimi</a:t>
            </a:r>
            <a:r>
              <a:rPr lang="en-US" sz="1700" dirty="0">
                <a:ea typeface="+mn-lt"/>
                <a:cs typeface="+mn-lt"/>
              </a:rPr>
              <a:t> </a:t>
            </a:r>
            <a:r>
              <a:rPr lang="en-US" sz="1700" dirty="0" err="1">
                <a:ea typeface="+mn-lt"/>
                <a:cs typeface="+mn-lt"/>
              </a:rPr>
              <a:t>modelidir</a:t>
            </a:r>
            <a:r>
              <a:rPr lang="en-US" sz="1700" dirty="0">
                <a:ea typeface="+mn-lt"/>
                <a:cs typeface="+mn-lt"/>
              </a:rPr>
              <a:t>.</a:t>
            </a:r>
          </a:p>
        </p:txBody>
      </p:sp>
      <p:pic>
        <p:nvPicPr>
          <p:cNvPr id="4" name="Picture 4" descr="Chart, line chart&#10;&#10;Description automatically generated">
            <a:extLst>
              <a:ext uri="{FF2B5EF4-FFF2-40B4-BE49-F238E27FC236}">
                <a16:creationId xmlns:a16="http://schemas.microsoft.com/office/drawing/2014/main" id="{EC473D89-96E6-0410-76C7-4202640FD9B8}"/>
              </a:ext>
            </a:extLst>
          </p:cNvPr>
          <p:cNvPicPr>
            <a:picLocks noChangeAspect="1"/>
          </p:cNvPicPr>
          <p:nvPr/>
        </p:nvPicPr>
        <p:blipFill>
          <a:blip r:embed="rId2"/>
          <a:stretch>
            <a:fillRect/>
          </a:stretch>
        </p:blipFill>
        <p:spPr>
          <a:xfrm>
            <a:off x="4901184" y="1212335"/>
            <a:ext cx="6922008" cy="4533914"/>
          </a:xfrm>
          <a:prstGeom prst="rect">
            <a:avLst/>
          </a:prstGeom>
        </p:spPr>
      </p:pic>
    </p:spTree>
    <p:extLst>
      <p:ext uri="{BB962C8B-B14F-4D97-AF65-F5344CB8AC3E}">
        <p14:creationId xmlns:p14="http://schemas.microsoft.com/office/powerpoint/2010/main" val="147824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E991FE2-741C-5DB9-F745-F58038EA7BCA}"/>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dirty="0">
                <a:ea typeface="+mn-lt"/>
                <a:cs typeface="+mn-lt"/>
              </a:rPr>
              <a:t>SARIMA </a:t>
            </a:r>
            <a:r>
              <a:rPr lang="en-US" sz="1700">
                <a:ea typeface="+mn-lt"/>
                <a:cs typeface="+mn-lt"/>
              </a:rPr>
              <a:t>veya</a:t>
            </a:r>
            <a:r>
              <a:rPr lang="en-US" sz="1700" dirty="0">
                <a:ea typeface="+mn-lt"/>
                <a:cs typeface="+mn-lt"/>
              </a:rPr>
              <a:t> </a:t>
            </a:r>
            <a:r>
              <a:rPr lang="en-US" sz="1700">
                <a:ea typeface="+mn-lt"/>
                <a:cs typeface="+mn-lt"/>
              </a:rPr>
              <a:t>Mevsimsel</a:t>
            </a:r>
            <a:r>
              <a:rPr lang="en-US" sz="1700" dirty="0">
                <a:ea typeface="+mn-lt"/>
                <a:cs typeface="+mn-lt"/>
              </a:rPr>
              <a:t> </a:t>
            </a:r>
            <a:r>
              <a:rPr lang="en-US" sz="1700">
                <a:ea typeface="+mn-lt"/>
                <a:cs typeface="+mn-lt"/>
              </a:rPr>
              <a:t>Otoregresif</a:t>
            </a:r>
            <a:r>
              <a:rPr lang="en-US" sz="1700" dirty="0">
                <a:ea typeface="+mn-lt"/>
                <a:cs typeface="+mn-lt"/>
              </a:rPr>
              <a:t> </a:t>
            </a:r>
            <a:r>
              <a:rPr lang="en-US" sz="1700">
                <a:ea typeface="+mn-lt"/>
                <a:cs typeface="+mn-lt"/>
              </a:rPr>
              <a:t>Entegre</a:t>
            </a:r>
            <a:r>
              <a:rPr lang="en-US" sz="1700" dirty="0">
                <a:ea typeface="+mn-lt"/>
                <a:cs typeface="+mn-lt"/>
              </a:rPr>
              <a:t> </a:t>
            </a:r>
            <a:r>
              <a:rPr lang="en-US" sz="1700">
                <a:ea typeface="+mn-lt"/>
                <a:cs typeface="+mn-lt"/>
              </a:rPr>
              <a:t>Hareketli</a:t>
            </a:r>
            <a:r>
              <a:rPr lang="en-US" sz="1700" dirty="0">
                <a:ea typeface="+mn-lt"/>
                <a:cs typeface="+mn-lt"/>
              </a:rPr>
              <a:t> </a:t>
            </a:r>
            <a:r>
              <a:rPr lang="en-US" sz="1700">
                <a:ea typeface="+mn-lt"/>
                <a:cs typeface="+mn-lt"/>
              </a:rPr>
              <a:t>Ortalama</a:t>
            </a:r>
            <a:r>
              <a:rPr lang="en-US" sz="1700" dirty="0">
                <a:ea typeface="+mn-lt"/>
                <a:cs typeface="+mn-lt"/>
              </a:rPr>
              <a:t>, </a:t>
            </a:r>
            <a:r>
              <a:rPr lang="en-US" sz="1700">
                <a:ea typeface="+mn-lt"/>
                <a:cs typeface="+mn-lt"/>
              </a:rPr>
              <a:t>tipik</a:t>
            </a:r>
            <a:r>
              <a:rPr lang="en-US" sz="1700" dirty="0">
                <a:ea typeface="+mn-lt"/>
                <a:cs typeface="+mn-lt"/>
              </a:rPr>
              <a:t> </a:t>
            </a:r>
            <a:r>
              <a:rPr lang="en-US" sz="1700">
                <a:ea typeface="+mn-lt"/>
                <a:cs typeface="+mn-lt"/>
              </a:rPr>
              <a:t>olarak</a:t>
            </a:r>
            <a:r>
              <a:rPr lang="en-US" sz="1700" dirty="0">
                <a:ea typeface="+mn-lt"/>
                <a:cs typeface="+mn-lt"/>
              </a:rPr>
              <a:t> zaman </a:t>
            </a:r>
            <a:r>
              <a:rPr lang="en-US" sz="1700">
                <a:ea typeface="+mn-lt"/>
                <a:cs typeface="+mn-lt"/>
              </a:rPr>
              <a:t>serisi</a:t>
            </a:r>
            <a:r>
              <a:rPr lang="en-US" sz="1700" dirty="0">
                <a:ea typeface="+mn-lt"/>
                <a:cs typeface="+mn-lt"/>
              </a:rPr>
              <a:t> </a:t>
            </a:r>
            <a:r>
              <a:rPr lang="en-US" sz="1700">
                <a:ea typeface="+mn-lt"/>
                <a:cs typeface="+mn-lt"/>
              </a:rPr>
              <a:t>tahmini</a:t>
            </a:r>
            <a:r>
              <a:rPr lang="en-US" sz="1700" dirty="0">
                <a:ea typeface="+mn-lt"/>
                <a:cs typeface="+mn-lt"/>
              </a:rPr>
              <a:t> </a:t>
            </a:r>
            <a:r>
              <a:rPr lang="en-US" sz="1700">
                <a:ea typeface="+mn-lt"/>
                <a:cs typeface="+mn-lt"/>
              </a:rPr>
              <a:t>için</a:t>
            </a:r>
            <a:r>
              <a:rPr lang="en-US" sz="1700" dirty="0">
                <a:ea typeface="+mn-lt"/>
                <a:cs typeface="+mn-lt"/>
              </a:rPr>
              <a:t> </a:t>
            </a:r>
            <a:r>
              <a:rPr lang="en-US" sz="1700">
                <a:ea typeface="+mn-lt"/>
                <a:cs typeface="+mn-lt"/>
              </a:rPr>
              <a:t>kullanılan</a:t>
            </a:r>
            <a:r>
              <a:rPr lang="en-US" sz="1700" dirty="0">
                <a:ea typeface="+mn-lt"/>
                <a:cs typeface="+mn-lt"/>
              </a:rPr>
              <a:t> </a:t>
            </a:r>
            <a:r>
              <a:rPr lang="en-US" sz="1700">
                <a:ea typeface="+mn-lt"/>
                <a:cs typeface="+mn-lt"/>
              </a:rPr>
              <a:t>bir</a:t>
            </a:r>
            <a:r>
              <a:rPr lang="en-US" sz="1700" dirty="0">
                <a:ea typeface="+mn-lt"/>
                <a:cs typeface="+mn-lt"/>
              </a:rPr>
              <a:t> </a:t>
            </a:r>
            <a:r>
              <a:rPr lang="en-US" sz="1700">
                <a:ea typeface="+mn-lt"/>
                <a:cs typeface="+mn-lt"/>
              </a:rPr>
              <a:t>modeldir</a:t>
            </a:r>
            <a:r>
              <a:rPr lang="en-US" sz="1700" dirty="0">
                <a:ea typeface="+mn-lt"/>
                <a:cs typeface="+mn-lt"/>
              </a:rPr>
              <a:t>. Verilerdeki </a:t>
            </a:r>
            <a:r>
              <a:rPr lang="en-US" sz="1700">
                <a:ea typeface="+mn-lt"/>
                <a:cs typeface="+mn-lt"/>
              </a:rPr>
              <a:t>mevsimselliği</a:t>
            </a:r>
            <a:r>
              <a:rPr lang="en-US" sz="1700" dirty="0">
                <a:ea typeface="+mn-lt"/>
                <a:cs typeface="+mn-lt"/>
              </a:rPr>
              <a:t> </a:t>
            </a:r>
            <a:r>
              <a:rPr lang="en-US" sz="1700">
                <a:ea typeface="+mn-lt"/>
                <a:cs typeface="+mn-lt"/>
              </a:rPr>
              <a:t>ele</a:t>
            </a:r>
            <a:r>
              <a:rPr lang="en-US" sz="1700" dirty="0">
                <a:ea typeface="+mn-lt"/>
                <a:cs typeface="+mn-lt"/>
              </a:rPr>
              <a:t> </a:t>
            </a:r>
            <a:r>
              <a:rPr lang="en-US" sz="1700">
                <a:ea typeface="+mn-lt"/>
                <a:cs typeface="+mn-lt"/>
              </a:rPr>
              <a:t>alabilir</a:t>
            </a:r>
            <a:r>
              <a:rPr lang="en-US" sz="1700" dirty="0">
                <a:ea typeface="+mn-lt"/>
                <a:cs typeface="+mn-lt"/>
              </a:rPr>
              <a:t>, </a:t>
            </a:r>
            <a:r>
              <a:rPr lang="en-US" sz="1700">
                <a:ea typeface="+mn-lt"/>
                <a:cs typeface="+mn-lt"/>
              </a:rPr>
              <a:t>bu</a:t>
            </a:r>
            <a:r>
              <a:rPr lang="en-US" sz="1700" dirty="0">
                <a:ea typeface="+mn-lt"/>
                <a:cs typeface="+mn-lt"/>
              </a:rPr>
              <a:t> da </a:t>
            </a:r>
            <a:r>
              <a:rPr lang="en-US" sz="1700">
                <a:ea typeface="+mn-lt"/>
                <a:cs typeface="+mn-lt"/>
              </a:rPr>
              <a:t>bizim</a:t>
            </a:r>
            <a:r>
              <a:rPr lang="en-US" sz="1700" dirty="0">
                <a:ea typeface="+mn-lt"/>
                <a:cs typeface="+mn-lt"/>
              </a:rPr>
              <a:t> </a:t>
            </a:r>
            <a:r>
              <a:rPr lang="en-US" sz="1700">
                <a:ea typeface="+mn-lt"/>
                <a:cs typeface="+mn-lt"/>
              </a:rPr>
              <a:t>durumumuzda</a:t>
            </a:r>
            <a:r>
              <a:rPr lang="en-US" sz="1700" dirty="0">
                <a:ea typeface="+mn-lt"/>
                <a:cs typeface="+mn-lt"/>
              </a:rPr>
              <a:t> </a:t>
            </a:r>
            <a:r>
              <a:rPr lang="en-US" sz="1700">
                <a:ea typeface="+mn-lt"/>
                <a:cs typeface="+mn-lt"/>
              </a:rPr>
              <a:t>önemlidir</a:t>
            </a:r>
            <a:r>
              <a:rPr lang="en-US" sz="1700" dirty="0">
                <a:ea typeface="+mn-lt"/>
                <a:cs typeface="+mn-lt"/>
              </a:rPr>
              <a:t> </a:t>
            </a:r>
            <a:r>
              <a:rPr lang="en-US" sz="1700">
                <a:ea typeface="+mn-lt"/>
                <a:cs typeface="+mn-lt"/>
              </a:rPr>
              <a:t>çünkü</a:t>
            </a:r>
            <a:r>
              <a:rPr lang="en-US" sz="1700" dirty="0">
                <a:ea typeface="+mn-lt"/>
                <a:cs typeface="+mn-lt"/>
              </a:rPr>
              <a:t> </a:t>
            </a:r>
            <a:r>
              <a:rPr lang="en-US" sz="1700">
                <a:ea typeface="+mn-lt"/>
                <a:cs typeface="+mn-lt"/>
              </a:rPr>
              <a:t>yağış</a:t>
            </a:r>
            <a:r>
              <a:rPr lang="en-US" sz="1700" dirty="0">
                <a:ea typeface="+mn-lt"/>
                <a:cs typeface="+mn-lt"/>
              </a:rPr>
              <a:t> </a:t>
            </a:r>
            <a:r>
              <a:rPr lang="en-US" sz="1700">
                <a:ea typeface="+mn-lt"/>
                <a:cs typeface="+mn-lt"/>
              </a:rPr>
              <a:t>ve</a:t>
            </a:r>
            <a:r>
              <a:rPr lang="en-US" sz="1700" dirty="0">
                <a:ea typeface="+mn-lt"/>
                <a:cs typeface="+mn-lt"/>
              </a:rPr>
              <a:t> </a:t>
            </a:r>
            <a:r>
              <a:rPr lang="en-US" sz="1700">
                <a:ea typeface="+mn-lt"/>
                <a:cs typeface="+mn-lt"/>
              </a:rPr>
              <a:t>baraj</a:t>
            </a:r>
            <a:r>
              <a:rPr lang="en-US" sz="1700" dirty="0">
                <a:ea typeface="+mn-lt"/>
                <a:cs typeface="+mn-lt"/>
              </a:rPr>
              <a:t> </a:t>
            </a:r>
            <a:r>
              <a:rPr lang="en-US" sz="1700">
                <a:ea typeface="+mn-lt"/>
                <a:cs typeface="+mn-lt"/>
              </a:rPr>
              <a:t>doluluk</a:t>
            </a:r>
            <a:r>
              <a:rPr lang="en-US" sz="1700" dirty="0">
                <a:ea typeface="+mn-lt"/>
                <a:cs typeface="+mn-lt"/>
              </a:rPr>
              <a:t> </a:t>
            </a:r>
            <a:r>
              <a:rPr lang="en-US" sz="1700">
                <a:ea typeface="+mn-lt"/>
                <a:cs typeface="+mn-lt"/>
              </a:rPr>
              <a:t>oranları</a:t>
            </a:r>
            <a:r>
              <a:rPr lang="en-US" sz="1700" dirty="0">
                <a:ea typeface="+mn-lt"/>
                <a:cs typeface="+mn-lt"/>
              </a:rPr>
              <a:t> </a:t>
            </a:r>
            <a:r>
              <a:rPr lang="en-US" sz="1700">
                <a:ea typeface="+mn-lt"/>
                <a:cs typeface="+mn-lt"/>
              </a:rPr>
              <a:t>mevsimsel</a:t>
            </a:r>
            <a:r>
              <a:rPr lang="en-US" sz="1700" dirty="0">
                <a:ea typeface="+mn-lt"/>
                <a:cs typeface="+mn-lt"/>
              </a:rPr>
              <a:t> </a:t>
            </a:r>
            <a:r>
              <a:rPr lang="en-US" sz="1700">
                <a:ea typeface="+mn-lt"/>
                <a:cs typeface="+mn-lt"/>
              </a:rPr>
              <a:t>modellere</a:t>
            </a:r>
            <a:r>
              <a:rPr lang="en-US" sz="1700" dirty="0">
                <a:ea typeface="+mn-lt"/>
                <a:cs typeface="+mn-lt"/>
              </a:rPr>
              <a:t> </a:t>
            </a:r>
            <a:r>
              <a:rPr lang="en-US" sz="1700">
                <a:ea typeface="+mn-lt"/>
                <a:cs typeface="+mn-lt"/>
              </a:rPr>
              <a:t>sahip</a:t>
            </a:r>
            <a:r>
              <a:rPr lang="en-US" sz="1700" dirty="0">
                <a:ea typeface="+mn-lt"/>
                <a:cs typeface="+mn-lt"/>
              </a:rPr>
              <a:t> </a:t>
            </a:r>
            <a:r>
              <a:rPr lang="en-US" sz="1700">
                <a:ea typeface="+mn-lt"/>
                <a:cs typeface="+mn-lt"/>
              </a:rPr>
              <a:t>olabilir</a:t>
            </a:r>
            <a:r>
              <a:rPr lang="en-US" sz="1700" dirty="0">
                <a:ea typeface="+mn-lt"/>
                <a:cs typeface="+mn-lt"/>
              </a:rPr>
              <a:t>.</a:t>
            </a:r>
          </a:p>
        </p:txBody>
      </p:sp>
      <p:pic>
        <p:nvPicPr>
          <p:cNvPr id="5" name="Picture 4">
            <a:extLst>
              <a:ext uri="{FF2B5EF4-FFF2-40B4-BE49-F238E27FC236}">
                <a16:creationId xmlns:a16="http://schemas.microsoft.com/office/drawing/2014/main" id="{4C342C67-C319-634E-1BD7-A544CFBC54C4}"/>
              </a:ext>
            </a:extLst>
          </p:cNvPr>
          <p:cNvPicPr>
            <a:picLocks noChangeAspect="1"/>
          </p:cNvPicPr>
          <p:nvPr/>
        </p:nvPicPr>
        <p:blipFill>
          <a:blip r:embed="rId2"/>
          <a:stretch>
            <a:fillRect/>
          </a:stretch>
        </p:blipFill>
        <p:spPr>
          <a:xfrm>
            <a:off x="4591603" y="1149292"/>
            <a:ext cx="7226507" cy="4700237"/>
          </a:xfrm>
          <a:prstGeom prst="rect">
            <a:avLst/>
          </a:prstGeom>
        </p:spPr>
      </p:pic>
    </p:spTree>
    <p:extLst>
      <p:ext uri="{BB962C8B-B14F-4D97-AF65-F5344CB8AC3E}">
        <p14:creationId xmlns:p14="http://schemas.microsoft.com/office/powerpoint/2010/main" val="946701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5A942A-0DEC-BD85-FD21-4F69B8FD9AC8}"/>
              </a:ext>
            </a:extLst>
          </p:cNvPr>
          <p:cNvSpPr>
            <a:spLocks noGrp="1"/>
          </p:cNvSpPr>
          <p:nvPr>
            <p:ph type="title"/>
          </p:nvPr>
        </p:nvSpPr>
        <p:spPr>
          <a:xfrm>
            <a:off x="411480" y="987552"/>
            <a:ext cx="4485861" cy="1088136"/>
          </a:xfrm>
        </p:spPr>
        <p:txBody>
          <a:bodyPr anchor="b">
            <a:normAutofit/>
          </a:bodyPr>
          <a:lstStyle/>
          <a:p>
            <a:r>
              <a:rPr lang="en-US" sz="3400" dirty="0">
                <a:ea typeface="+mj-lt"/>
                <a:cs typeface="+mj-lt"/>
              </a:rPr>
              <a:t>Model </a:t>
            </a:r>
            <a:r>
              <a:rPr lang="en-US" sz="3400" dirty="0" err="1">
                <a:ea typeface="+mj-lt"/>
                <a:cs typeface="+mj-lt"/>
              </a:rPr>
              <a:t>Eğitimi</a:t>
            </a:r>
            <a:r>
              <a:rPr lang="en-US" sz="3400" dirty="0">
                <a:ea typeface="+mj-lt"/>
                <a:cs typeface="+mj-lt"/>
              </a:rPr>
              <a:t> </a:t>
            </a:r>
            <a:r>
              <a:rPr lang="en-US" sz="3400" dirty="0" err="1">
                <a:ea typeface="+mj-lt"/>
                <a:cs typeface="+mj-lt"/>
              </a:rPr>
              <a:t>ve</a:t>
            </a:r>
            <a:r>
              <a:rPr lang="en-US" sz="3400" dirty="0">
                <a:ea typeface="+mj-lt"/>
                <a:cs typeface="+mj-lt"/>
              </a:rPr>
              <a:t> </a:t>
            </a:r>
            <a:r>
              <a:rPr lang="en-US" sz="3400" dirty="0" err="1">
                <a:ea typeface="+mj-lt"/>
                <a:cs typeface="+mj-lt"/>
              </a:rPr>
              <a:t>Doğrulama</a:t>
            </a:r>
            <a:endParaRPr lang="en-US" dirty="0" err="1"/>
          </a:p>
        </p:txBody>
      </p:sp>
      <p:sp>
        <p:nvSpPr>
          <p:cNvPr id="11" name="Rectangle 10">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43D72BB-8A23-24B8-950B-323E920AF890}"/>
              </a:ext>
            </a:extLst>
          </p:cNvPr>
          <p:cNvSpPr>
            <a:spLocks noGrp="1"/>
          </p:cNvSpPr>
          <p:nvPr>
            <p:ph idx="1"/>
          </p:nvPr>
        </p:nvSpPr>
        <p:spPr>
          <a:xfrm>
            <a:off x="411479" y="2688336"/>
            <a:ext cx="4498848" cy="3584448"/>
          </a:xfrm>
        </p:spPr>
        <p:txBody>
          <a:bodyPr vert="horz" lIns="91440" tIns="45720" rIns="91440" bIns="45720" rtlCol="0" anchor="t">
            <a:normAutofit/>
          </a:bodyPr>
          <a:lstStyle/>
          <a:p>
            <a:r>
              <a:rPr lang="en-US" sz="1700" dirty="0" err="1">
                <a:ea typeface="+mn-lt"/>
                <a:cs typeface="+mn-lt"/>
              </a:rPr>
              <a:t>Modellerimizi</a:t>
            </a:r>
            <a:r>
              <a:rPr lang="en-US" sz="1700" dirty="0">
                <a:ea typeface="+mn-lt"/>
                <a:cs typeface="+mn-lt"/>
              </a:rPr>
              <a:t> </a:t>
            </a:r>
            <a:r>
              <a:rPr lang="en-US" sz="1700" dirty="0" err="1">
                <a:ea typeface="+mn-lt"/>
                <a:cs typeface="+mn-lt"/>
              </a:rPr>
              <a:t>geçmiş</a:t>
            </a:r>
            <a:r>
              <a:rPr lang="en-US" sz="1700" dirty="0">
                <a:ea typeface="+mn-lt"/>
                <a:cs typeface="+mn-lt"/>
              </a:rPr>
              <a:t> </a:t>
            </a:r>
            <a:r>
              <a:rPr lang="en-US" sz="1700" dirty="0" err="1">
                <a:ea typeface="+mn-lt"/>
                <a:cs typeface="+mn-lt"/>
              </a:rPr>
              <a:t>baraj</a:t>
            </a:r>
            <a:r>
              <a:rPr lang="en-US" sz="1700" dirty="0">
                <a:ea typeface="+mn-lt"/>
                <a:cs typeface="+mn-lt"/>
              </a:rPr>
              <a:t> </a:t>
            </a:r>
            <a:r>
              <a:rPr lang="en-US" sz="1700" dirty="0" err="1">
                <a:ea typeface="+mn-lt"/>
                <a:cs typeface="+mn-lt"/>
              </a:rPr>
              <a:t>doluluk</a:t>
            </a:r>
            <a:r>
              <a:rPr lang="en-US" sz="1700" dirty="0">
                <a:ea typeface="+mn-lt"/>
                <a:cs typeface="+mn-lt"/>
              </a:rPr>
              <a:t> </a:t>
            </a:r>
            <a:r>
              <a:rPr lang="en-US" sz="1700" dirty="0" err="1">
                <a:ea typeface="+mn-lt"/>
                <a:cs typeface="+mn-lt"/>
              </a:rPr>
              <a:t>verileri</a:t>
            </a:r>
            <a:r>
              <a:rPr lang="en-US" sz="1700" dirty="0">
                <a:ea typeface="+mn-lt"/>
                <a:cs typeface="+mn-lt"/>
              </a:rPr>
              <a:t> </a:t>
            </a:r>
            <a:r>
              <a:rPr lang="en-US" sz="1700" dirty="0" err="1">
                <a:ea typeface="+mn-lt"/>
                <a:cs typeface="+mn-lt"/>
              </a:rPr>
              <a:t>üzerinde</a:t>
            </a:r>
            <a:r>
              <a:rPr lang="en-US" sz="1700" dirty="0">
                <a:ea typeface="+mn-lt"/>
                <a:cs typeface="+mn-lt"/>
              </a:rPr>
              <a:t> </a:t>
            </a:r>
            <a:r>
              <a:rPr lang="en-US" sz="1700" dirty="0" err="1">
                <a:ea typeface="+mn-lt"/>
                <a:cs typeface="+mn-lt"/>
              </a:rPr>
              <a:t>eğittik</a:t>
            </a:r>
            <a:r>
              <a:rPr lang="en-US" sz="1700" dirty="0">
                <a:ea typeface="+mn-lt"/>
                <a:cs typeface="+mn-lt"/>
              </a:rPr>
              <a:t> </a:t>
            </a:r>
            <a:r>
              <a:rPr lang="en-US" sz="1700" dirty="0" err="1">
                <a:ea typeface="+mn-lt"/>
                <a:cs typeface="+mn-lt"/>
              </a:rPr>
              <a:t>ve</a:t>
            </a:r>
            <a:r>
              <a:rPr lang="en-US" sz="1700" dirty="0">
                <a:ea typeface="+mn-lt"/>
                <a:cs typeface="+mn-lt"/>
              </a:rPr>
              <a:t> Kök </a:t>
            </a:r>
            <a:r>
              <a:rPr lang="en-US" sz="1700" dirty="0" err="1">
                <a:ea typeface="+mn-lt"/>
                <a:cs typeface="+mn-lt"/>
              </a:rPr>
              <a:t>Ortalama</a:t>
            </a:r>
            <a:r>
              <a:rPr lang="en-US" sz="1700" dirty="0">
                <a:ea typeface="+mn-lt"/>
                <a:cs typeface="+mn-lt"/>
              </a:rPr>
              <a:t> </a:t>
            </a:r>
            <a:r>
              <a:rPr lang="en-US" sz="1700" dirty="0" err="1">
                <a:ea typeface="+mn-lt"/>
                <a:cs typeface="+mn-lt"/>
              </a:rPr>
              <a:t>Karesel</a:t>
            </a:r>
            <a:r>
              <a:rPr lang="en-US" sz="1700" dirty="0">
                <a:ea typeface="+mn-lt"/>
                <a:cs typeface="+mn-lt"/>
              </a:rPr>
              <a:t> Hata (RMSE) </a:t>
            </a:r>
            <a:r>
              <a:rPr lang="en-US" sz="1700" dirty="0" err="1">
                <a:ea typeface="+mn-lt"/>
                <a:cs typeface="+mn-lt"/>
              </a:rPr>
              <a:t>hesaplama</a:t>
            </a:r>
            <a:r>
              <a:rPr lang="en-US" sz="1700" dirty="0">
                <a:ea typeface="+mn-lt"/>
                <a:cs typeface="+mn-lt"/>
              </a:rPr>
              <a:t> </a:t>
            </a:r>
            <a:r>
              <a:rPr lang="en-US" sz="1700" dirty="0" err="1">
                <a:ea typeface="+mn-lt"/>
                <a:cs typeface="+mn-lt"/>
              </a:rPr>
              <a:t>ve</a:t>
            </a:r>
            <a:r>
              <a:rPr lang="en-US" sz="1700" dirty="0">
                <a:ea typeface="+mn-lt"/>
                <a:cs typeface="+mn-lt"/>
              </a:rPr>
              <a:t> </a:t>
            </a:r>
            <a:r>
              <a:rPr lang="en-US" sz="1700" dirty="0" err="1">
                <a:ea typeface="+mn-lt"/>
                <a:cs typeface="+mn-lt"/>
              </a:rPr>
              <a:t>kalıntıları</a:t>
            </a:r>
            <a:r>
              <a:rPr lang="en-US" sz="1700" dirty="0">
                <a:ea typeface="+mn-lt"/>
                <a:cs typeface="+mn-lt"/>
              </a:rPr>
              <a:t> </a:t>
            </a:r>
            <a:r>
              <a:rPr lang="en-US" sz="1700" dirty="0" err="1">
                <a:ea typeface="+mn-lt"/>
                <a:cs typeface="+mn-lt"/>
              </a:rPr>
              <a:t>analiz</a:t>
            </a:r>
            <a:r>
              <a:rPr lang="en-US" sz="1700" dirty="0">
                <a:ea typeface="+mn-lt"/>
                <a:cs typeface="+mn-lt"/>
              </a:rPr>
              <a:t> </a:t>
            </a:r>
            <a:r>
              <a:rPr lang="en-US" sz="1700" dirty="0" err="1">
                <a:ea typeface="+mn-lt"/>
                <a:cs typeface="+mn-lt"/>
              </a:rPr>
              <a:t>etme</a:t>
            </a:r>
            <a:r>
              <a:rPr lang="en-US" sz="1700" dirty="0">
                <a:ea typeface="+mn-lt"/>
                <a:cs typeface="+mn-lt"/>
              </a:rPr>
              <a:t> </a:t>
            </a:r>
            <a:r>
              <a:rPr lang="en-US" sz="1700" dirty="0" err="1">
                <a:ea typeface="+mn-lt"/>
                <a:cs typeface="+mn-lt"/>
              </a:rPr>
              <a:t>gibi</a:t>
            </a:r>
            <a:r>
              <a:rPr lang="en-US" sz="1700" dirty="0">
                <a:ea typeface="+mn-lt"/>
                <a:cs typeface="+mn-lt"/>
              </a:rPr>
              <a:t> </a:t>
            </a:r>
            <a:r>
              <a:rPr lang="en-US" sz="1700" dirty="0" err="1">
                <a:ea typeface="+mn-lt"/>
                <a:cs typeface="+mn-lt"/>
              </a:rPr>
              <a:t>teknikler</a:t>
            </a:r>
            <a:r>
              <a:rPr lang="en-US" sz="1700" dirty="0">
                <a:ea typeface="+mn-lt"/>
                <a:cs typeface="+mn-lt"/>
              </a:rPr>
              <a:t> </a:t>
            </a:r>
            <a:r>
              <a:rPr lang="en-US" sz="1700" dirty="0" err="1">
                <a:ea typeface="+mn-lt"/>
                <a:cs typeface="+mn-lt"/>
              </a:rPr>
              <a:t>kullanarak</a:t>
            </a:r>
            <a:r>
              <a:rPr lang="en-US" sz="1700" dirty="0">
                <a:ea typeface="+mn-lt"/>
                <a:cs typeface="+mn-lt"/>
              </a:rPr>
              <a:t> </a:t>
            </a:r>
            <a:r>
              <a:rPr lang="en-US" sz="1700" dirty="0" err="1">
                <a:ea typeface="+mn-lt"/>
                <a:cs typeface="+mn-lt"/>
              </a:rPr>
              <a:t>performanslarını</a:t>
            </a:r>
            <a:r>
              <a:rPr lang="en-US" sz="1700" dirty="0">
                <a:ea typeface="+mn-lt"/>
                <a:cs typeface="+mn-lt"/>
              </a:rPr>
              <a:t> </a:t>
            </a:r>
            <a:r>
              <a:rPr lang="en-US" sz="1700" dirty="0" err="1">
                <a:ea typeface="+mn-lt"/>
                <a:cs typeface="+mn-lt"/>
              </a:rPr>
              <a:t>doğruladık</a:t>
            </a:r>
            <a:r>
              <a:rPr lang="en-US" sz="1700" dirty="0">
                <a:ea typeface="+mn-lt"/>
                <a:cs typeface="+mn-lt"/>
              </a:rPr>
              <a:t>.</a:t>
            </a:r>
          </a:p>
        </p:txBody>
      </p:sp>
      <p:pic>
        <p:nvPicPr>
          <p:cNvPr id="5" name="Picture 4" descr="Graph on document with pen">
            <a:extLst>
              <a:ext uri="{FF2B5EF4-FFF2-40B4-BE49-F238E27FC236}">
                <a16:creationId xmlns:a16="http://schemas.microsoft.com/office/drawing/2014/main" id="{20CBAFE7-A802-9CCF-F537-23056B1AF626}"/>
              </a:ext>
            </a:extLst>
          </p:cNvPr>
          <p:cNvPicPr>
            <a:picLocks noChangeAspect="1"/>
          </p:cNvPicPr>
          <p:nvPr/>
        </p:nvPicPr>
        <p:blipFill rotWithShape="1">
          <a:blip r:embed="rId3"/>
          <a:srcRect l="23573" r="9522" b="-3"/>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584339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Dragan Dam Free Stock Photo - Public Domain Pictures">
            <a:extLst>
              <a:ext uri="{FF2B5EF4-FFF2-40B4-BE49-F238E27FC236}">
                <a16:creationId xmlns:a16="http://schemas.microsoft.com/office/drawing/2014/main" id="{4FF63219-686B-D18B-BAE8-BD0E3D64B312}"/>
              </a:ext>
            </a:extLst>
          </p:cNvPr>
          <p:cNvPicPr>
            <a:picLocks noChangeAspect="1"/>
          </p:cNvPicPr>
          <p:nvPr/>
        </p:nvPicPr>
        <p:blipFill rotWithShape="1">
          <a:blip r:embed="rId2"/>
          <a:srcRect l="7791" r="21068" b="-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p:nvSpPr>
          <p:cNvPr id="2" name="Title 1">
            <a:extLst>
              <a:ext uri="{FF2B5EF4-FFF2-40B4-BE49-F238E27FC236}">
                <a16:creationId xmlns:a16="http://schemas.microsoft.com/office/drawing/2014/main" id="{4B6A7497-12A8-7193-0151-0F0AAE0E0186}"/>
              </a:ext>
            </a:extLst>
          </p:cNvPr>
          <p:cNvSpPr>
            <a:spLocks noGrp="1"/>
          </p:cNvSpPr>
          <p:nvPr>
            <p:ph type="title"/>
          </p:nvPr>
        </p:nvSpPr>
        <p:spPr>
          <a:xfrm>
            <a:off x="652696" y="775466"/>
            <a:ext cx="4992624" cy="1243584"/>
          </a:xfrm>
        </p:spPr>
        <p:txBody>
          <a:bodyPr anchor="ctr">
            <a:normAutofit/>
          </a:bodyPr>
          <a:lstStyle/>
          <a:p>
            <a:r>
              <a:rPr lang="tr-TR" sz="3400" dirty="0">
                <a:ea typeface="+mj-lt"/>
                <a:cs typeface="+mj-lt"/>
              </a:rPr>
              <a:t>İstanbul su tüketiminin incelenmesi</a:t>
            </a:r>
            <a:endParaRPr lang="en-US" dirty="0" err="1"/>
          </a:p>
        </p:txBody>
      </p:sp>
      <p:sp>
        <p:nvSpPr>
          <p:cNvPr id="3" name="Content Placeholder 2">
            <a:extLst>
              <a:ext uri="{FF2B5EF4-FFF2-40B4-BE49-F238E27FC236}">
                <a16:creationId xmlns:a16="http://schemas.microsoft.com/office/drawing/2014/main" id="{2DA5ED89-8ADE-4B42-7786-65EC44F7C9C2}"/>
              </a:ext>
            </a:extLst>
          </p:cNvPr>
          <p:cNvSpPr>
            <a:spLocks noGrp="1"/>
          </p:cNvSpPr>
          <p:nvPr>
            <p:ph idx="1"/>
          </p:nvPr>
        </p:nvSpPr>
        <p:spPr>
          <a:xfrm>
            <a:off x="374904" y="2522949"/>
            <a:ext cx="5065776" cy="3402363"/>
          </a:xfrm>
        </p:spPr>
        <p:txBody>
          <a:bodyPr vert="horz" lIns="91440" tIns="45720" rIns="91440" bIns="45720" rtlCol="0" anchor="t">
            <a:normAutofit/>
          </a:bodyPr>
          <a:lstStyle/>
          <a:p>
            <a:r>
              <a:rPr lang="tr-TR" sz="1800" dirty="0">
                <a:ea typeface="+mn-lt"/>
                <a:cs typeface="+mn-lt"/>
              </a:rPr>
              <a:t>2015’ten günümüze kadar İstanbul’da ki su tüketiminin görsel şekilde incelenmesi.</a:t>
            </a:r>
            <a:endParaRPr lang="en-US" sz="1800" dirty="0"/>
          </a:p>
        </p:txBody>
      </p:sp>
    </p:spTree>
    <p:extLst>
      <p:ext uri="{BB962C8B-B14F-4D97-AF65-F5344CB8AC3E}">
        <p14:creationId xmlns:p14="http://schemas.microsoft.com/office/powerpoint/2010/main" val="3356533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D87867-B18A-7D60-353F-FB76FB0EFAC9}"/>
              </a:ext>
            </a:extLst>
          </p:cNvPr>
          <p:cNvSpPr>
            <a:spLocks noGrp="1"/>
          </p:cNvSpPr>
          <p:nvPr>
            <p:ph type="title"/>
          </p:nvPr>
        </p:nvSpPr>
        <p:spPr/>
        <p:txBody>
          <a:bodyPr/>
          <a:lstStyle/>
          <a:p>
            <a:r>
              <a:rPr lang="tr-TR" dirty="0"/>
              <a:t>2015-2022 su tüketimi</a:t>
            </a:r>
          </a:p>
        </p:txBody>
      </p:sp>
      <p:sp>
        <p:nvSpPr>
          <p:cNvPr id="3" name="İçerik Yer Tutucusu 2">
            <a:extLst>
              <a:ext uri="{FF2B5EF4-FFF2-40B4-BE49-F238E27FC236}">
                <a16:creationId xmlns:a16="http://schemas.microsoft.com/office/drawing/2014/main" id="{3D39DEA2-F253-D7D4-4CCB-E9D0C509295F}"/>
              </a:ext>
            </a:extLst>
          </p:cNvPr>
          <p:cNvSpPr>
            <a:spLocks noGrp="1"/>
          </p:cNvSpPr>
          <p:nvPr>
            <p:ph idx="1"/>
          </p:nvPr>
        </p:nvSpPr>
        <p:spPr/>
        <p:txBody>
          <a:bodyPr/>
          <a:lstStyle/>
          <a:p>
            <a:endParaRPr lang="tr-TR"/>
          </a:p>
        </p:txBody>
      </p:sp>
      <p:pic>
        <p:nvPicPr>
          <p:cNvPr id="5" name="Resim 4">
            <a:extLst>
              <a:ext uri="{FF2B5EF4-FFF2-40B4-BE49-F238E27FC236}">
                <a16:creationId xmlns:a16="http://schemas.microsoft.com/office/drawing/2014/main" id="{F4178349-BF50-731C-A21E-C8851D830F33}"/>
              </a:ext>
            </a:extLst>
          </p:cNvPr>
          <p:cNvPicPr>
            <a:picLocks noChangeAspect="1"/>
          </p:cNvPicPr>
          <p:nvPr/>
        </p:nvPicPr>
        <p:blipFill>
          <a:blip r:embed="rId2"/>
          <a:stretch>
            <a:fillRect/>
          </a:stretch>
        </p:blipFill>
        <p:spPr>
          <a:xfrm>
            <a:off x="0" y="2170466"/>
            <a:ext cx="12192000" cy="3674749"/>
          </a:xfrm>
          <a:prstGeom prst="rect">
            <a:avLst/>
          </a:prstGeom>
        </p:spPr>
      </p:pic>
    </p:spTree>
    <p:extLst>
      <p:ext uri="{BB962C8B-B14F-4D97-AF65-F5344CB8AC3E}">
        <p14:creationId xmlns:p14="http://schemas.microsoft.com/office/powerpoint/2010/main" val="770241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1CED6D-6E7F-7D34-8707-014C7723C416}"/>
              </a:ext>
            </a:extLst>
          </p:cNvPr>
          <p:cNvSpPr>
            <a:spLocks noGrp="1"/>
          </p:cNvSpPr>
          <p:nvPr>
            <p:ph type="title"/>
          </p:nvPr>
        </p:nvSpPr>
        <p:spPr/>
        <p:txBody>
          <a:bodyPr/>
          <a:lstStyle/>
          <a:p>
            <a:r>
              <a:rPr lang="tr-TR" dirty="0"/>
              <a:t>2022 yılı ilçe incelemesi</a:t>
            </a:r>
          </a:p>
        </p:txBody>
      </p:sp>
      <p:pic>
        <p:nvPicPr>
          <p:cNvPr id="5" name="İçerik Yer Tutucusu 4">
            <a:extLst>
              <a:ext uri="{FF2B5EF4-FFF2-40B4-BE49-F238E27FC236}">
                <a16:creationId xmlns:a16="http://schemas.microsoft.com/office/drawing/2014/main" id="{99882EA2-4266-434B-4E4E-96FF20659355}"/>
              </a:ext>
            </a:extLst>
          </p:cNvPr>
          <p:cNvPicPr>
            <a:picLocks noGrp="1" noChangeAspect="1"/>
          </p:cNvPicPr>
          <p:nvPr>
            <p:ph idx="1"/>
          </p:nvPr>
        </p:nvPicPr>
        <p:blipFill>
          <a:blip r:embed="rId2"/>
          <a:stretch>
            <a:fillRect/>
          </a:stretch>
        </p:blipFill>
        <p:spPr>
          <a:xfrm>
            <a:off x="159669" y="2065103"/>
            <a:ext cx="9118555" cy="3064682"/>
          </a:xfrm>
        </p:spPr>
      </p:pic>
      <p:pic>
        <p:nvPicPr>
          <p:cNvPr id="7" name="Resim 6">
            <a:extLst>
              <a:ext uri="{FF2B5EF4-FFF2-40B4-BE49-F238E27FC236}">
                <a16:creationId xmlns:a16="http://schemas.microsoft.com/office/drawing/2014/main" id="{61899A70-3759-1AEF-6F05-CE5E27DFA892}"/>
              </a:ext>
            </a:extLst>
          </p:cNvPr>
          <p:cNvPicPr>
            <a:picLocks noChangeAspect="1"/>
          </p:cNvPicPr>
          <p:nvPr/>
        </p:nvPicPr>
        <p:blipFill>
          <a:blip r:embed="rId2"/>
          <a:stretch>
            <a:fillRect/>
          </a:stretch>
        </p:blipFill>
        <p:spPr>
          <a:xfrm>
            <a:off x="0" y="1591625"/>
            <a:ext cx="9278224" cy="3674749"/>
          </a:xfrm>
          <a:prstGeom prst="rect">
            <a:avLst/>
          </a:prstGeom>
        </p:spPr>
      </p:pic>
      <p:sp>
        <p:nvSpPr>
          <p:cNvPr id="8" name="Metin kutusu 7">
            <a:extLst>
              <a:ext uri="{FF2B5EF4-FFF2-40B4-BE49-F238E27FC236}">
                <a16:creationId xmlns:a16="http://schemas.microsoft.com/office/drawing/2014/main" id="{2E9B7B43-0844-14E9-9FD0-D90D87FB161A}"/>
              </a:ext>
            </a:extLst>
          </p:cNvPr>
          <p:cNvSpPr txBox="1"/>
          <p:nvPr/>
        </p:nvSpPr>
        <p:spPr>
          <a:xfrm>
            <a:off x="9169167" y="2315361"/>
            <a:ext cx="2776756" cy="2031325"/>
          </a:xfrm>
          <a:prstGeom prst="rect">
            <a:avLst/>
          </a:prstGeom>
          <a:noFill/>
        </p:spPr>
        <p:txBody>
          <a:bodyPr wrap="square" rtlCol="0">
            <a:spAutoFit/>
          </a:bodyPr>
          <a:lstStyle/>
          <a:p>
            <a:pPr marL="285750" indent="-285750">
              <a:buFont typeface="Arial" panose="020B0604020202020204" pitchFamily="34" charset="0"/>
              <a:buChar char="•"/>
            </a:pPr>
            <a:r>
              <a:rPr lang="tr-TR" dirty="0"/>
              <a:t>Çizgi grafikte görüldüğü gibi zirve noktalar ağırlıklı olarak nüfus yoğunluğu olan bölgelerde yüksek tüketim izlenmiştir.</a:t>
            </a:r>
          </a:p>
        </p:txBody>
      </p:sp>
    </p:spTree>
    <p:extLst>
      <p:ext uri="{BB962C8B-B14F-4D97-AF65-F5344CB8AC3E}">
        <p14:creationId xmlns:p14="http://schemas.microsoft.com/office/powerpoint/2010/main" val="316754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CDD30BA-9CB6-7E6C-E135-FF9855203F9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Anadolu bölgesi su tüketimi</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çerik Yer Tutucusu 4">
            <a:extLst>
              <a:ext uri="{FF2B5EF4-FFF2-40B4-BE49-F238E27FC236}">
                <a16:creationId xmlns:a16="http://schemas.microsoft.com/office/drawing/2014/main" id="{0B68E257-6AB2-2B8C-7E41-75C449A85535}"/>
              </a:ext>
            </a:extLst>
          </p:cNvPr>
          <p:cNvPicPr>
            <a:picLocks noGrp="1" noChangeAspect="1"/>
          </p:cNvPicPr>
          <p:nvPr>
            <p:ph idx="1"/>
          </p:nvPr>
        </p:nvPicPr>
        <p:blipFill>
          <a:blip r:embed="rId2"/>
          <a:stretch>
            <a:fillRect/>
          </a:stretch>
        </p:blipFill>
        <p:spPr>
          <a:xfrm>
            <a:off x="4864608" y="828777"/>
            <a:ext cx="6846363" cy="5049191"/>
          </a:xfrm>
          <a:prstGeom prst="rect">
            <a:avLst/>
          </a:prstGeom>
        </p:spPr>
      </p:pic>
    </p:spTree>
    <p:extLst>
      <p:ext uri="{BB962C8B-B14F-4D97-AF65-F5344CB8AC3E}">
        <p14:creationId xmlns:p14="http://schemas.microsoft.com/office/powerpoint/2010/main" val="2870197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B88BA68-BD4A-E143-3DDF-5D65FF1BAB5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Avrupa bölgesi su tüketimi</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Resim 5">
            <a:extLst>
              <a:ext uri="{FF2B5EF4-FFF2-40B4-BE49-F238E27FC236}">
                <a16:creationId xmlns:a16="http://schemas.microsoft.com/office/drawing/2014/main" id="{CC6F13F2-F43C-4D9F-9D9E-A37DB21830CD}"/>
              </a:ext>
            </a:extLst>
          </p:cNvPr>
          <p:cNvPicPr>
            <a:picLocks noChangeAspect="1"/>
          </p:cNvPicPr>
          <p:nvPr/>
        </p:nvPicPr>
        <p:blipFill>
          <a:blip r:embed="rId2"/>
          <a:stretch>
            <a:fillRect/>
          </a:stretch>
        </p:blipFill>
        <p:spPr>
          <a:xfrm>
            <a:off x="4864608" y="768870"/>
            <a:ext cx="6846363" cy="5169005"/>
          </a:xfrm>
          <a:prstGeom prst="rect">
            <a:avLst/>
          </a:prstGeom>
        </p:spPr>
      </p:pic>
    </p:spTree>
    <p:extLst>
      <p:ext uri="{BB962C8B-B14F-4D97-AF65-F5344CB8AC3E}">
        <p14:creationId xmlns:p14="http://schemas.microsoft.com/office/powerpoint/2010/main" val="1667352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9">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ttern created by river delta taken from above">
            <a:extLst>
              <a:ext uri="{FF2B5EF4-FFF2-40B4-BE49-F238E27FC236}">
                <a16:creationId xmlns:a16="http://schemas.microsoft.com/office/drawing/2014/main" id="{A4E20972-D67A-9493-0A6C-3DDE21A3FBEE}"/>
              </a:ext>
            </a:extLst>
          </p:cNvPr>
          <p:cNvPicPr>
            <a:picLocks noChangeAspect="1"/>
          </p:cNvPicPr>
          <p:nvPr/>
        </p:nvPicPr>
        <p:blipFill rotWithShape="1">
          <a:blip r:embed="rId2"/>
          <a:srcRect l="6298" r="13770"/>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29" name="Freeform: Shape 21">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Freeform: Shape 23">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1A8D16-ED16-733D-C102-065C07C87CD7}"/>
              </a:ext>
            </a:extLst>
          </p:cNvPr>
          <p:cNvSpPr>
            <a:spLocks noGrp="1"/>
          </p:cNvSpPr>
          <p:nvPr>
            <p:ph type="title"/>
          </p:nvPr>
        </p:nvSpPr>
        <p:spPr>
          <a:xfrm>
            <a:off x="374904" y="856488"/>
            <a:ext cx="4992624" cy="1243584"/>
          </a:xfrm>
        </p:spPr>
        <p:txBody>
          <a:bodyPr anchor="ctr">
            <a:normAutofit/>
          </a:bodyPr>
          <a:lstStyle/>
          <a:p>
            <a:r>
              <a:rPr lang="en-US" sz="3400" dirty="0">
                <a:ea typeface="+mj-lt"/>
                <a:cs typeface="+mj-lt"/>
              </a:rPr>
              <a:t>Arka plan</a:t>
            </a:r>
            <a:endParaRPr lang="en-US" dirty="0"/>
          </a:p>
        </p:txBody>
      </p:sp>
      <p:sp>
        <p:nvSpPr>
          <p:cNvPr id="26" name="Rectangle 25">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D534485-5C20-342F-6AF8-4FA8A752B5D7}"/>
              </a:ext>
            </a:extLst>
          </p:cNvPr>
          <p:cNvSpPr>
            <a:spLocks noGrp="1"/>
          </p:cNvSpPr>
          <p:nvPr>
            <p:ph idx="1"/>
          </p:nvPr>
        </p:nvSpPr>
        <p:spPr>
          <a:xfrm>
            <a:off x="374904" y="2522949"/>
            <a:ext cx="5065776" cy="3402363"/>
          </a:xfrm>
        </p:spPr>
        <p:txBody>
          <a:bodyPr vert="horz" lIns="91440" tIns="45720" rIns="91440" bIns="45720" rtlCol="0" anchor="t">
            <a:normAutofit fontScale="92500" lnSpcReduction="10000"/>
          </a:bodyPr>
          <a:lstStyle/>
          <a:p>
            <a:r>
              <a:rPr lang="en-US" sz="1700" dirty="0" err="1">
                <a:ea typeface="+mn-lt"/>
                <a:cs typeface="+mn-lt"/>
              </a:rPr>
              <a:t>Nüfusu</a:t>
            </a:r>
            <a:r>
              <a:rPr lang="en-US" sz="1700" dirty="0">
                <a:ea typeface="+mn-lt"/>
                <a:cs typeface="+mn-lt"/>
              </a:rPr>
              <a:t> 15 </a:t>
            </a:r>
            <a:r>
              <a:rPr lang="en-US" sz="1700" dirty="0" err="1">
                <a:ea typeface="+mn-lt"/>
                <a:cs typeface="+mn-lt"/>
              </a:rPr>
              <a:t>milyonu</a:t>
            </a:r>
            <a:r>
              <a:rPr lang="en-US" sz="1700" dirty="0">
                <a:ea typeface="+mn-lt"/>
                <a:cs typeface="+mn-lt"/>
              </a:rPr>
              <a:t> </a:t>
            </a:r>
            <a:r>
              <a:rPr lang="en-US" sz="1700" dirty="0" err="1">
                <a:ea typeface="+mn-lt"/>
                <a:cs typeface="+mn-lt"/>
              </a:rPr>
              <a:t>aşan</a:t>
            </a:r>
            <a:r>
              <a:rPr lang="en-US" sz="1700" dirty="0">
                <a:ea typeface="+mn-lt"/>
                <a:cs typeface="+mn-lt"/>
              </a:rPr>
              <a:t> </a:t>
            </a:r>
            <a:r>
              <a:rPr lang="en-US" sz="1700" dirty="0" err="1">
                <a:ea typeface="+mn-lt"/>
                <a:cs typeface="+mn-lt"/>
              </a:rPr>
              <a:t>hareketli</a:t>
            </a:r>
            <a:r>
              <a:rPr lang="en-US" sz="1700" dirty="0">
                <a:ea typeface="+mn-lt"/>
                <a:cs typeface="+mn-lt"/>
              </a:rPr>
              <a:t> </a:t>
            </a:r>
            <a:r>
              <a:rPr lang="en-US" sz="1700" dirty="0" err="1">
                <a:ea typeface="+mn-lt"/>
                <a:cs typeface="+mn-lt"/>
              </a:rPr>
              <a:t>bir</a:t>
            </a:r>
            <a:r>
              <a:rPr lang="en-US" sz="1700" dirty="0">
                <a:ea typeface="+mn-lt"/>
                <a:cs typeface="+mn-lt"/>
              </a:rPr>
              <a:t> </a:t>
            </a:r>
            <a:r>
              <a:rPr lang="en-US" sz="1700" dirty="0" err="1">
                <a:ea typeface="+mn-lt"/>
                <a:cs typeface="+mn-lt"/>
              </a:rPr>
              <a:t>şehir</a:t>
            </a:r>
            <a:r>
              <a:rPr lang="en-US" sz="1700" dirty="0">
                <a:ea typeface="+mn-lt"/>
                <a:cs typeface="+mn-lt"/>
              </a:rPr>
              <a:t> </a:t>
            </a:r>
            <a:r>
              <a:rPr lang="en-US" sz="1700" dirty="0" err="1">
                <a:ea typeface="+mn-lt"/>
                <a:cs typeface="+mn-lt"/>
              </a:rPr>
              <a:t>olan</a:t>
            </a:r>
            <a:r>
              <a:rPr lang="en-US" sz="1700" dirty="0">
                <a:ea typeface="+mn-lt"/>
                <a:cs typeface="+mn-lt"/>
              </a:rPr>
              <a:t> İstanbul, </a:t>
            </a:r>
            <a:r>
              <a:rPr lang="en-US" sz="1700" dirty="0" err="1">
                <a:ea typeface="+mn-lt"/>
                <a:cs typeface="+mn-lt"/>
              </a:rPr>
              <a:t>su</a:t>
            </a:r>
            <a:r>
              <a:rPr lang="en-US" sz="1700" dirty="0">
                <a:ea typeface="+mn-lt"/>
                <a:cs typeface="+mn-lt"/>
              </a:rPr>
              <a:t> </a:t>
            </a:r>
            <a:r>
              <a:rPr lang="en-US" sz="1700" dirty="0" err="1">
                <a:ea typeface="+mn-lt"/>
                <a:cs typeface="+mn-lt"/>
              </a:rPr>
              <a:t>kaynaklarını</a:t>
            </a:r>
            <a:r>
              <a:rPr lang="en-US" sz="1700" dirty="0">
                <a:ea typeface="+mn-lt"/>
                <a:cs typeface="+mn-lt"/>
              </a:rPr>
              <a:t> </a:t>
            </a:r>
            <a:r>
              <a:rPr lang="en-US" sz="1700" dirty="0" err="1">
                <a:ea typeface="+mn-lt"/>
                <a:cs typeface="+mn-lt"/>
              </a:rPr>
              <a:t>etkin</a:t>
            </a:r>
            <a:r>
              <a:rPr lang="en-US" sz="1700" dirty="0">
                <a:ea typeface="+mn-lt"/>
                <a:cs typeface="+mn-lt"/>
              </a:rPr>
              <a:t> </a:t>
            </a:r>
            <a:r>
              <a:rPr lang="en-US" sz="1700" dirty="0" err="1">
                <a:ea typeface="+mn-lt"/>
                <a:cs typeface="+mn-lt"/>
              </a:rPr>
              <a:t>bir</a:t>
            </a:r>
            <a:r>
              <a:rPr lang="en-US" sz="1700" dirty="0">
                <a:ea typeface="+mn-lt"/>
                <a:cs typeface="+mn-lt"/>
              </a:rPr>
              <a:t> </a:t>
            </a:r>
            <a:r>
              <a:rPr lang="en-US" sz="1700" dirty="0" err="1">
                <a:ea typeface="+mn-lt"/>
                <a:cs typeface="+mn-lt"/>
              </a:rPr>
              <a:t>şekilde</a:t>
            </a:r>
            <a:r>
              <a:rPr lang="en-US" sz="1700" dirty="0">
                <a:ea typeface="+mn-lt"/>
                <a:cs typeface="+mn-lt"/>
              </a:rPr>
              <a:t> </a:t>
            </a:r>
            <a:r>
              <a:rPr lang="en-US" sz="1700" dirty="0" err="1">
                <a:ea typeface="+mn-lt"/>
                <a:cs typeface="+mn-lt"/>
              </a:rPr>
              <a:t>yönetme</a:t>
            </a:r>
            <a:r>
              <a:rPr lang="en-US" sz="1700" dirty="0">
                <a:ea typeface="+mn-lt"/>
                <a:cs typeface="+mn-lt"/>
              </a:rPr>
              <a:t> </a:t>
            </a:r>
            <a:r>
              <a:rPr lang="en-US" sz="1700" dirty="0" err="1">
                <a:ea typeface="+mn-lt"/>
                <a:cs typeface="+mn-lt"/>
              </a:rPr>
              <a:t>konusunda</a:t>
            </a:r>
            <a:r>
              <a:rPr lang="en-US" sz="1700" dirty="0">
                <a:ea typeface="+mn-lt"/>
                <a:cs typeface="+mn-lt"/>
              </a:rPr>
              <a:t> </a:t>
            </a:r>
            <a:r>
              <a:rPr lang="en-US" sz="1700" dirty="0" err="1">
                <a:ea typeface="+mn-lt"/>
                <a:cs typeface="+mn-lt"/>
              </a:rPr>
              <a:t>önemli</a:t>
            </a:r>
            <a:r>
              <a:rPr lang="en-US" sz="1700" dirty="0">
                <a:ea typeface="+mn-lt"/>
                <a:cs typeface="+mn-lt"/>
              </a:rPr>
              <a:t> </a:t>
            </a:r>
            <a:r>
              <a:rPr lang="en-US" sz="1700" dirty="0" err="1">
                <a:ea typeface="+mn-lt"/>
                <a:cs typeface="+mn-lt"/>
              </a:rPr>
              <a:t>bir</a:t>
            </a:r>
            <a:r>
              <a:rPr lang="en-US" sz="1700" dirty="0">
                <a:ea typeface="+mn-lt"/>
                <a:cs typeface="+mn-lt"/>
              </a:rPr>
              <a:t> </a:t>
            </a:r>
            <a:r>
              <a:rPr lang="en-US" sz="1700" dirty="0" err="1">
                <a:ea typeface="+mn-lt"/>
                <a:cs typeface="+mn-lt"/>
              </a:rPr>
              <a:t>zorlukla</a:t>
            </a:r>
            <a:r>
              <a:rPr lang="en-US" sz="1700" dirty="0">
                <a:ea typeface="+mn-lt"/>
                <a:cs typeface="+mn-lt"/>
              </a:rPr>
              <a:t> </a:t>
            </a:r>
            <a:r>
              <a:rPr lang="en-US" sz="1700" dirty="0" err="1">
                <a:ea typeface="+mn-lt"/>
                <a:cs typeface="+mn-lt"/>
              </a:rPr>
              <a:t>karşı</a:t>
            </a:r>
            <a:r>
              <a:rPr lang="en-US" sz="1700" dirty="0">
                <a:ea typeface="+mn-lt"/>
                <a:cs typeface="+mn-lt"/>
              </a:rPr>
              <a:t> </a:t>
            </a:r>
            <a:r>
              <a:rPr lang="en-US" sz="1700" dirty="0" err="1">
                <a:ea typeface="+mn-lt"/>
                <a:cs typeface="+mn-lt"/>
              </a:rPr>
              <a:t>karşıyadır</a:t>
            </a:r>
            <a:r>
              <a:rPr lang="en-US" sz="1700" dirty="0">
                <a:ea typeface="+mn-lt"/>
                <a:cs typeface="+mn-lt"/>
              </a:rPr>
              <a:t>. </a:t>
            </a:r>
            <a:r>
              <a:rPr lang="en-US" sz="1700" dirty="0" err="1">
                <a:ea typeface="+mn-lt"/>
                <a:cs typeface="+mn-lt"/>
              </a:rPr>
              <a:t>Şehrin</a:t>
            </a:r>
            <a:r>
              <a:rPr lang="en-US" sz="1700" dirty="0">
                <a:ea typeface="+mn-lt"/>
                <a:cs typeface="+mn-lt"/>
              </a:rPr>
              <a:t> </a:t>
            </a:r>
            <a:r>
              <a:rPr lang="en-US" sz="1700" dirty="0" err="1">
                <a:ea typeface="+mn-lt"/>
                <a:cs typeface="+mn-lt"/>
              </a:rPr>
              <a:t>coğrafi</a:t>
            </a:r>
            <a:r>
              <a:rPr lang="en-US" sz="1700" dirty="0">
                <a:ea typeface="+mn-lt"/>
                <a:cs typeface="+mn-lt"/>
              </a:rPr>
              <a:t> </a:t>
            </a:r>
            <a:r>
              <a:rPr lang="en-US" sz="1700" dirty="0" err="1">
                <a:ea typeface="+mn-lt"/>
                <a:cs typeface="+mn-lt"/>
              </a:rPr>
              <a:t>konumu</a:t>
            </a:r>
            <a:r>
              <a:rPr lang="en-US" sz="1700" dirty="0">
                <a:ea typeface="+mn-lt"/>
                <a:cs typeface="+mn-lt"/>
              </a:rPr>
              <a:t> </a:t>
            </a:r>
            <a:r>
              <a:rPr lang="en-US" sz="1700" dirty="0" err="1">
                <a:ea typeface="+mn-lt"/>
                <a:cs typeface="+mn-lt"/>
              </a:rPr>
              <a:t>ve</a:t>
            </a:r>
            <a:r>
              <a:rPr lang="en-US" sz="1700" dirty="0">
                <a:ea typeface="+mn-lt"/>
                <a:cs typeface="+mn-lt"/>
              </a:rPr>
              <a:t> </a:t>
            </a:r>
            <a:r>
              <a:rPr lang="en-US" sz="1700" dirty="0" err="1">
                <a:ea typeface="+mn-lt"/>
                <a:cs typeface="+mn-lt"/>
              </a:rPr>
              <a:t>hızla</a:t>
            </a:r>
            <a:r>
              <a:rPr lang="en-US" sz="1700" dirty="0">
                <a:ea typeface="+mn-lt"/>
                <a:cs typeface="+mn-lt"/>
              </a:rPr>
              <a:t> </a:t>
            </a:r>
            <a:r>
              <a:rPr lang="en-US" sz="1700" dirty="0" err="1">
                <a:ea typeface="+mn-lt"/>
                <a:cs typeface="+mn-lt"/>
              </a:rPr>
              <a:t>artan</a:t>
            </a:r>
            <a:r>
              <a:rPr lang="en-US" sz="1700" dirty="0">
                <a:ea typeface="+mn-lt"/>
                <a:cs typeface="+mn-lt"/>
              </a:rPr>
              <a:t> </a:t>
            </a:r>
            <a:r>
              <a:rPr lang="en-US" sz="1700" dirty="0" err="1">
                <a:ea typeface="+mn-lt"/>
                <a:cs typeface="+mn-lt"/>
              </a:rPr>
              <a:t>nüfusu</a:t>
            </a:r>
            <a:r>
              <a:rPr lang="en-US" sz="1700" dirty="0">
                <a:ea typeface="+mn-lt"/>
                <a:cs typeface="+mn-lt"/>
              </a:rPr>
              <a:t>, </a:t>
            </a:r>
            <a:r>
              <a:rPr lang="en-US" sz="1700" dirty="0" err="1">
                <a:ea typeface="+mn-lt"/>
                <a:cs typeface="+mn-lt"/>
              </a:rPr>
              <a:t>su</a:t>
            </a:r>
            <a:r>
              <a:rPr lang="en-US" sz="1700" dirty="0">
                <a:ea typeface="+mn-lt"/>
                <a:cs typeface="+mn-lt"/>
              </a:rPr>
              <a:t> </a:t>
            </a:r>
            <a:r>
              <a:rPr lang="en-US" sz="1700" dirty="0" err="1">
                <a:ea typeface="+mn-lt"/>
                <a:cs typeface="+mn-lt"/>
              </a:rPr>
              <a:t>arzını</a:t>
            </a:r>
            <a:r>
              <a:rPr lang="en-US" sz="1700" dirty="0">
                <a:ea typeface="+mn-lt"/>
                <a:cs typeface="+mn-lt"/>
              </a:rPr>
              <a:t> </a:t>
            </a:r>
            <a:r>
              <a:rPr lang="en-US" sz="1700" dirty="0" err="1">
                <a:ea typeface="+mn-lt"/>
                <a:cs typeface="+mn-lt"/>
              </a:rPr>
              <a:t>zorlamaktadır</a:t>
            </a:r>
            <a:r>
              <a:rPr lang="en-US" sz="1700" dirty="0">
                <a:ea typeface="+mn-lt"/>
                <a:cs typeface="+mn-lt"/>
              </a:rPr>
              <a:t>.</a:t>
            </a:r>
          </a:p>
          <a:p>
            <a:endParaRPr lang="en-US"/>
          </a:p>
          <a:p>
            <a:r>
              <a:rPr lang="en-US" sz="1700" dirty="0" err="1">
                <a:ea typeface="+mn-lt"/>
                <a:cs typeface="+mn-lt"/>
              </a:rPr>
              <a:t>Şehir</a:t>
            </a:r>
            <a:r>
              <a:rPr lang="en-US" sz="1700" dirty="0">
                <a:ea typeface="+mn-lt"/>
                <a:cs typeface="+mn-lt"/>
              </a:rPr>
              <a:t>, </a:t>
            </a:r>
            <a:r>
              <a:rPr lang="en-US" sz="1700" dirty="0" err="1">
                <a:ea typeface="+mn-lt"/>
                <a:cs typeface="+mn-lt"/>
              </a:rPr>
              <a:t>su</a:t>
            </a:r>
            <a:r>
              <a:rPr lang="en-US" sz="1700" dirty="0">
                <a:ea typeface="+mn-lt"/>
                <a:cs typeface="+mn-lt"/>
              </a:rPr>
              <a:t> </a:t>
            </a:r>
            <a:r>
              <a:rPr lang="en-US" sz="1700" dirty="0" err="1">
                <a:ea typeface="+mn-lt"/>
                <a:cs typeface="+mn-lt"/>
              </a:rPr>
              <a:t>temini</a:t>
            </a:r>
            <a:r>
              <a:rPr lang="en-US" sz="1700" dirty="0">
                <a:ea typeface="+mn-lt"/>
                <a:cs typeface="+mn-lt"/>
              </a:rPr>
              <a:t> </a:t>
            </a:r>
            <a:r>
              <a:rPr lang="en-US" sz="1700" dirty="0" err="1">
                <a:ea typeface="+mn-lt"/>
                <a:cs typeface="+mn-lt"/>
              </a:rPr>
              <a:t>için</a:t>
            </a:r>
            <a:r>
              <a:rPr lang="en-US" sz="1700" dirty="0">
                <a:ea typeface="+mn-lt"/>
                <a:cs typeface="+mn-lt"/>
              </a:rPr>
              <a:t> </a:t>
            </a:r>
            <a:r>
              <a:rPr lang="en-US" sz="1700" dirty="0" err="1">
                <a:ea typeface="+mn-lt"/>
                <a:cs typeface="+mn-lt"/>
              </a:rPr>
              <a:t>büyük</a:t>
            </a:r>
            <a:r>
              <a:rPr lang="en-US" sz="1700" dirty="0">
                <a:ea typeface="+mn-lt"/>
                <a:cs typeface="+mn-lt"/>
              </a:rPr>
              <a:t> </a:t>
            </a:r>
            <a:r>
              <a:rPr lang="en-US" sz="1700" dirty="0" err="1">
                <a:ea typeface="+mn-lt"/>
                <a:cs typeface="+mn-lt"/>
              </a:rPr>
              <a:t>ölçüde</a:t>
            </a:r>
            <a:r>
              <a:rPr lang="en-US" sz="1700" dirty="0">
                <a:ea typeface="+mn-lt"/>
                <a:cs typeface="+mn-lt"/>
              </a:rPr>
              <a:t> </a:t>
            </a:r>
            <a:r>
              <a:rPr lang="en-US" sz="1700" dirty="0" err="1">
                <a:ea typeface="+mn-lt"/>
                <a:cs typeface="+mn-lt"/>
              </a:rPr>
              <a:t>bir</a:t>
            </a:r>
            <a:r>
              <a:rPr lang="en-US" sz="1700" dirty="0">
                <a:ea typeface="+mn-lt"/>
                <a:cs typeface="+mn-lt"/>
              </a:rPr>
              <a:t> </a:t>
            </a:r>
            <a:r>
              <a:rPr lang="en-US" sz="1700" dirty="0" err="1">
                <a:ea typeface="+mn-lt"/>
                <a:cs typeface="+mn-lt"/>
              </a:rPr>
              <a:t>baraj</a:t>
            </a:r>
            <a:r>
              <a:rPr lang="en-US" sz="1700" dirty="0">
                <a:ea typeface="+mn-lt"/>
                <a:cs typeface="+mn-lt"/>
              </a:rPr>
              <a:t> </a:t>
            </a:r>
            <a:r>
              <a:rPr lang="en-US" sz="1700" dirty="0" err="1">
                <a:ea typeface="+mn-lt"/>
                <a:cs typeface="+mn-lt"/>
              </a:rPr>
              <a:t>ağına</a:t>
            </a:r>
            <a:r>
              <a:rPr lang="en-US" sz="1700" dirty="0">
                <a:ea typeface="+mn-lt"/>
                <a:cs typeface="+mn-lt"/>
              </a:rPr>
              <a:t> </a:t>
            </a:r>
            <a:r>
              <a:rPr lang="en-US" sz="1700" dirty="0" err="1">
                <a:ea typeface="+mn-lt"/>
                <a:cs typeface="+mn-lt"/>
              </a:rPr>
              <a:t>güvenmektedir</a:t>
            </a:r>
            <a:r>
              <a:rPr lang="en-US" sz="1700" dirty="0">
                <a:ea typeface="+mn-lt"/>
                <a:cs typeface="+mn-lt"/>
              </a:rPr>
              <a:t>. </a:t>
            </a:r>
            <a:r>
              <a:rPr lang="en-US" sz="1700" dirty="0" err="1">
                <a:ea typeface="+mn-lt"/>
                <a:cs typeface="+mn-lt"/>
              </a:rPr>
              <a:t>Ancak</a:t>
            </a:r>
            <a:r>
              <a:rPr lang="en-US" sz="1700" dirty="0">
                <a:ea typeface="+mn-lt"/>
                <a:cs typeface="+mn-lt"/>
              </a:rPr>
              <a:t> </a:t>
            </a:r>
            <a:r>
              <a:rPr lang="en-US" sz="1700" dirty="0" err="1">
                <a:ea typeface="+mn-lt"/>
                <a:cs typeface="+mn-lt"/>
              </a:rPr>
              <a:t>bu</a:t>
            </a:r>
            <a:r>
              <a:rPr lang="en-US" sz="1700" dirty="0">
                <a:ea typeface="+mn-lt"/>
                <a:cs typeface="+mn-lt"/>
              </a:rPr>
              <a:t> </a:t>
            </a:r>
            <a:r>
              <a:rPr lang="en-US" sz="1700" dirty="0" err="1">
                <a:ea typeface="+mn-lt"/>
                <a:cs typeface="+mn-lt"/>
              </a:rPr>
              <a:t>barajların</a:t>
            </a:r>
            <a:r>
              <a:rPr lang="en-US" sz="1700" dirty="0">
                <a:ea typeface="+mn-lt"/>
                <a:cs typeface="+mn-lt"/>
              </a:rPr>
              <a:t> </a:t>
            </a:r>
            <a:r>
              <a:rPr lang="en-US" sz="1700" dirty="0" err="1">
                <a:ea typeface="+mn-lt"/>
                <a:cs typeface="+mn-lt"/>
              </a:rPr>
              <a:t>yönetimi</a:t>
            </a:r>
            <a:r>
              <a:rPr lang="en-US" sz="1700" dirty="0">
                <a:ea typeface="+mn-lt"/>
                <a:cs typeface="+mn-lt"/>
              </a:rPr>
              <a:t>, </a:t>
            </a:r>
            <a:r>
              <a:rPr lang="en-US" sz="1700" dirty="0" err="1">
                <a:ea typeface="+mn-lt"/>
                <a:cs typeface="+mn-lt"/>
              </a:rPr>
              <a:t>yağış</a:t>
            </a:r>
            <a:r>
              <a:rPr lang="en-US" sz="1700" dirty="0">
                <a:ea typeface="+mn-lt"/>
                <a:cs typeface="+mn-lt"/>
              </a:rPr>
              <a:t>, </a:t>
            </a:r>
            <a:r>
              <a:rPr lang="en-US" sz="1700" dirty="0" err="1">
                <a:ea typeface="+mn-lt"/>
                <a:cs typeface="+mn-lt"/>
              </a:rPr>
              <a:t>buharlaşma</a:t>
            </a:r>
            <a:r>
              <a:rPr lang="en-US" sz="1700" dirty="0">
                <a:ea typeface="+mn-lt"/>
                <a:cs typeface="+mn-lt"/>
              </a:rPr>
              <a:t> </a:t>
            </a:r>
            <a:r>
              <a:rPr lang="en-US" sz="1700" dirty="0" err="1">
                <a:ea typeface="+mn-lt"/>
                <a:cs typeface="+mn-lt"/>
              </a:rPr>
              <a:t>ve</a:t>
            </a:r>
            <a:r>
              <a:rPr lang="en-US" sz="1700" dirty="0">
                <a:ea typeface="+mn-lt"/>
                <a:cs typeface="+mn-lt"/>
              </a:rPr>
              <a:t> </a:t>
            </a:r>
            <a:r>
              <a:rPr lang="en-US" sz="1700" dirty="0" err="1">
                <a:ea typeface="+mn-lt"/>
                <a:cs typeface="+mn-lt"/>
              </a:rPr>
              <a:t>insan</a:t>
            </a:r>
            <a:r>
              <a:rPr lang="en-US" sz="1700" dirty="0">
                <a:ea typeface="+mn-lt"/>
                <a:cs typeface="+mn-lt"/>
              </a:rPr>
              <a:t> </a:t>
            </a:r>
            <a:r>
              <a:rPr lang="en-US" sz="1700" dirty="0" err="1">
                <a:ea typeface="+mn-lt"/>
                <a:cs typeface="+mn-lt"/>
              </a:rPr>
              <a:t>talebi</a:t>
            </a:r>
            <a:r>
              <a:rPr lang="en-US" sz="1700" dirty="0">
                <a:ea typeface="+mn-lt"/>
                <a:cs typeface="+mn-lt"/>
              </a:rPr>
              <a:t> </a:t>
            </a:r>
            <a:r>
              <a:rPr lang="en-US" sz="1700" dirty="0" err="1">
                <a:ea typeface="+mn-lt"/>
                <a:cs typeface="+mn-lt"/>
              </a:rPr>
              <a:t>gibi</a:t>
            </a:r>
            <a:r>
              <a:rPr lang="en-US" sz="1700" dirty="0">
                <a:ea typeface="+mn-lt"/>
                <a:cs typeface="+mn-lt"/>
              </a:rPr>
              <a:t> </a:t>
            </a:r>
            <a:r>
              <a:rPr lang="en-US" sz="1700" dirty="0" err="1">
                <a:ea typeface="+mn-lt"/>
                <a:cs typeface="+mn-lt"/>
              </a:rPr>
              <a:t>çeşitli</a:t>
            </a:r>
            <a:r>
              <a:rPr lang="en-US" sz="1700" dirty="0">
                <a:ea typeface="+mn-lt"/>
                <a:cs typeface="+mn-lt"/>
              </a:rPr>
              <a:t> </a:t>
            </a:r>
            <a:r>
              <a:rPr lang="en-US" sz="1700" dirty="0" err="1">
                <a:ea typeface="+mn-lt"/>
                <a:cs typeface="+mn-lt"/>
              </a:rPr>
              <a:t>faktörlerin</a:t>
            </a:r>
            <a:r>
              <a:rPr lang="en-US" sz="1700" dirty="0">
                <a:ea typeface="+mn-lt"/>
                <a:cs typeface="+mn-lt"/>
              </a:rPr>
              <a:t> </a:t>
            </a:r>
            <a:r>
              <a:rPr lang="en-US" sz="1700" dirty="0" err="1">
                <a:ea typeface="+mn-lt"/>
                <a:cs typeface="+mn-lt"/>
              </a:rPr>
              <a:t>hassas</a:t>
            </a:r>
            <a:r>
              <a:rPr lang="en-US" sz="1700" dirty="0">
                <a:ea typeface="+mn-lt"/>
                <a:cs typeface="+mn-lt"/>
              </a:rPr>
              <a:t> </a:t>
            </a:r>
            <a:r>
              <a:rPr lang="en-US" sz="1700" dirty="0" err="1">
                <a:ea typeface="+mn-lt"/>
                <a:cs typeface="+mn-lt"/>
              </a:rPr>
              <a:t>bir</a:t>
            </a:r>
            <a:r>
              <a:rPr lang="en-US" sz="1700" dirty="0">
                <a:ea typeface="+mn-lt"/>
                <a:cs typeface="+mn-lt"/>
              </a:rPr>
              <a:t> </a:t>
            </a:r>
            <a:r>
              <a:rPr lang="en-US" sz="1700" dirty="0" err="1">
                <a:ea typeface="+mn-lt"/>
                <a:cs typeface="+mn-lt"/>
              </a:rPr>
              <a:t>şekilde</a:t>
            </a:r>
            <a:r>
              <a:rPr lang="en-US" sz="1700" dirty="0">
                <a:ea typeface="+mn-lt"/>
                <a:cs typeface="+mn-lt"/>
              </a:rPr>
              <a:t> </a:t>
            </a:r>
            <a:r>
              <a:rPr lang="en-US" sz="1700" dirty="0" err="1">
                <a:ea typeface="+mn-lt"/>
                <a:cs typeface="+mn-lt"/>
              </a:rPr>
              <a:t>dengelenmesini</a:t>
            </a:r>
            <a:r>
              <a:rPr lang="en-US" sz="1700" dirty="0">
                <a:ea typeface="+mn-lt"/>
                <a:cs typeface="+mn-lt"/>
              </a:rPr>
              <a:t> </a:t>
            </a:r>
            <a:r>
              <a:rPr lang="en-US" sz="1700" dirty="0" err="1">
                <a:ea typeface="+mn-lt"/>
                <a:cs typeface="+mn-lt"/>
              </a:rPr>
              <a:t>gerektiren</a:t>
            </a:r>
            <a:r>
              <a:rPr lang="en-US" sz="1700" dirty="0">
                <a:ea typeface="+mn-lt"/>
                <a:cs typeface="+mn-lt"/>
              </a:rPr>
              <a:t> </a:t>
            </a:r>
            <a:r>
              <a:rPr lang="en-US" sz="1700" dirty="0" err="1">
                <a:ea typeface="+mn-lt"/>
                <a:cs typeface="+mn-lt"/>
              </a:rPr>
              <a:t>karmaşık</a:t>
            </a:r>
            <a:r>
              <a:rPr lang="en-US" sz="1700" dirty="0">
                <a:ea typeface="+mn-lt"/>
                <a:cs typeface="+mn-lt"/>
              </a:rPr>
              <a:t> </a:t>
            </a:r>
            <a:r>
              <a:rPr lang="en-US" sz="1700" dirty="0" err="1">
                <a:ea typeface="+mn-lt"/>
                <a:cs typeface="+mn-lt"/>
              </a:rPr>
              <a:t>bir</a:t>
            </a:r>
            <a:r>
              <a:rPr lang="en-US" sz="1700" dirty="0">
                <a:ea typeface="+mn-lt"/>
                <a:cs typeface="+mn-lt"/>
              </a:rPr>
              <a:t> </a:t>
            </a:r>
            <a:r>
              <a:rPr lang="en-US" sz="1700" dirty="0" err="1">
                <a:ea typeface="+mn-lt"/>
                <a:cs typeface="+mn-lt"/>
              </a:rPr>
              <a:t>görevdir</a:t>
            </a:r>
            <a:r>
              <a:rPr lang="en-US" sz="1700" dirty="0">
                <a:ea typeface="+mn-lt"/>
                <a:cs typeface="+mn-lt"/>
              </a:rPr>
              <a:t>.</a:t>
            </a:r>
            <a:endParaRPr lang="en-US" dirty="0">
              <a:ea typeface="+mn-lt"/>
              <a:cs typeface="+mn-lt"/>
            </a:endParaRPr>
          </a:p>
          <a:p>
            <a:endParaRPr lang="en-US" sz="1700"/>
          </a:p>
        </p:txBody>
      </p:sp>
    </p:spTree>
    <p:extLst>
      <p:ext uri="{BB962C8B-B14F-4D97-AF65-F5344CB8AC3E}">
        <p14:creationId xmlns:p14="http://schemas.microsoft.com/office/powerpoint/2010/main" val="2764081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7EA4A9-0364-DBC8-E98F-A267966FB8BE}"/>
              </a:ext>
            </a:extLst>
          </p:cNvPr>
          <p:cNvSpPr>
            <a:spLocks noGrp="1"/>
          </p:cNvSpPr>
          <p:nvPr>
            <p:ph type="title"/>
          </p:nvPr>
        </p:nvSpPr>
        <p:spPr/>
        <p:txBody>
          <a:bodyPr/>
          <a:lstStyle/>
          <a:p>
            <a:r>
              <a:rPr lang="tr-TR" dirty="0"/>
              <a:t>Yıllar içerisinde ilçelerin su tüketimi</a:t>
            </a:r>
          </a:p>
        </p:txBody>
      </p:sp>
      <p:sp>
        <p:nvSpPr>
          <p:cNvPr id="3" name="İçerik Yer Tutucusu 2">
            <a:extLst>
              <a:ext uri="{FF2B5EF4-FFF2-40B4-BE49-F238E27FC236}">
                <a16:creationId xmlns:a16="http://schemas.microsoft.com/office/drawing/2014/main" id="{940BC0C9-2C58-C31A-58CC-E584BD17E65F}"/>
              </a:ext>
            </a:extLst>
          </p:cNvPr>
          <p:cNvSpPr>
            <a:spLocks noGrp="1"/>
          </p:cNvSpPr>
          <p:nvPr>
            <p:ph idx="1"/>
          </p:nvPr>
        </p:nvSpPr>
        <p:spPr/>
        <p:txBody>
          <a:bodyPr/>
          <a:lstStyle/>
          <a:p>
            <a:endParaRPr lang="tr-TR"/>
          </a:p>
        </p:txBody>
      </p:sp>
      <p:pic>
        <p:nvPicPr>
          <p:cNvPr id="11" name="Resim 10">
            <a:extLst>
              <a:ext uri="{FF2B5EF4-FFF2-40B4-BE49-F238E27FC236}">
                <a16:creationId xmlns:a16="http://schemas.microsoft.com/office/drawing/2014/main" id="{90DC515E-6B01-916F-8BEB-A3D0DB2CB82C}"/>
              </a:ext>
            </a:extLst>
          </p:cNvPr>
          <p:cNvPicPr>
            <a:picLocks noChangeAspect="1"/>
          </p:cNvPicPr>
          <p:nvPr/>
        </p:nvPicPr>
        <p:blipFill>
          <a:blip r:embed="rId2"/>
          <a:stretch>
            <a:fillRect/>
          </a:stretch>
        </p:blipFill>
        <p:spPr>
          <a:xfrm>
            <a:off x="0" y="1591625"/>
            <a:ext cx="12192000" cy="4784008"/>
          </a:xfrm>
          <a:prstGeom prst="rect">
            <a:avLst/>
          </a:prstGeom>
        </p:spPr>
      </p:pic>
    </p:spTree>
    <p:extLst>
      <p:ext uri="{BB962C8B-B14F-4D97-AF65-F5344CB8AC3E}">
        <p14:creationId xmlns:p14="http://schemas.microsoft.com/office/powerpoint/2010/main" val="4211574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5A8754-9F57-A461-15DB-6B13FDBEBA5C}"/>
              </a:ext>
            </a:extLst>
          </p:cNvPr>
          <p:cNvSpPr>
            <a:spLocks noGrp="1"/>
          </p:cNvSpPr>
          <p:nvPr>
            <p:ph type="title"/>
          </p:nvPr>
        </p:nvSpPr>
        <p:spPr/>
        <p:txBody>
          <a:bodyPr/>
          <a:lstStyle/>
          <a:p>
            <a:r>
              <a:rPr lang="tr-TR" dirty="0"/>
              <a:t>Sanayi bölgelerinde su tüketimi</a:t>
            </a:r>
          </a:p>
        </p:txBody>
      </p:sp>
      <p:sp>
        <p:nvSpPr>
          <p:cNvPr id="3" name="İçerik Yer Tutucusu 2">
            <a:extLst>
              <a:ext uri="{FF2B5EF4-FFF2-40B4-BE49-F238E27FC236}">
                <a16:creationId xmlns:a16="http://schemas.microsoft.com/office/drawing/2014/main" id="{5DC008EB-607E-A80C-CA39-001E8C7F2A67}"/>
              </a:ext>
            </a:extLst>
          </p:cNvPr>
          <p:cNvSpPr>
            <a:spLocks noGrp="1"/>
          </p:cNvSpPr>
          <p:nvPr>
            <p:ph idx="1"/>
          </p:nvPr>
        </p:nvSpPr>
        <p:spPr/>
        <p:txBody>
          <a:bodyPr/>
          <a:lstStyle/>
          <a:p>
            <a:endParaRPr lang="tr-TR" dirty="0"/>
          </a:p>
        </p:txBody>
      </p:sp>
      <p:pic>
        <p:nvPicPr>
          <p:cNvPr id="5" name="Resim 4">
            <a:extLst>
              <a:ext uri="{FF2B5EF4-FFF2-40B4-BE49-F238E27FC236}">
                <a16:creationId xmlns:a16="http://schemas.microsoft.com/office/drawing/2014/main" id="{F8E09F62-09BD-8A4F-E5BC-17ADF3B48614}"/>
              </a:ext>
            </a:extLst>
          </p:cNvPr>
          <p:cNvPicPr>
            <a:picLocks noChangeAspect="1"/>
          </p:cNvPicPr>
          <p:nvPr/>
        </p:nvPicPr>
        <p:blipFill>
          <a:blip r:embed="rId2"/>
          <a:stretch>
            <a:fillRect/>
          </a:stretch>
        </p:blipFill>
        <p:spPr>
          <a:xfrm>
            <a:off x="0" y="2384302"/>
            <a:ext cx="9108902" cy="2745483"/>
          </a:xfrm>
          <a:prstGeom prst="rect">
            <a:avLst/>
          </a:prstGeom>
        </p:spPr>
      </p:pic>
      <p:sp>
        <p:nvSpPr>
          <p:cNvPr id="6" name="Metin kutusu 5">
            <a:extLst>
              <a:ext uri="{FF2B5EF4-FFF2-40B4-BE49-F238E27FC236}">
                <a16:creationId xmlns:a16="http://schemas.microsoft.com/office/drawing/2014/main" id="{F827221A-E490-9443-B588-22681BDA3ED2}"/>
              </a:ext>
            </a:extLst>
          </p:cNvPr>
          <p:cNvSpPr txBox="1"/>
          <p:nvPr/>
        </p:nvSpPr>
        <p:spPr>
          <a:xfrm>
            <a:off x="8665828" y="2390862"/>
            <a:ext cx="3212983" cy="3416320"/>
          </a:xfrm>
          <a:prstGeom prst="rect">
            <a:avLst/>
          </a:prstGeom>
          <a:noFill/>
        </p:spPr>
        <p:txBody>
          <a:bodyPr wrap="square" rtlCol="0">
            <a:spAutoFit/>
          </a:bodyPr>
          <a:lstStyle/>
          <a:p>
            <a:pPr marL="285750" indent="-285750">
              <a:buFont typeface="Arial" panose="020B0604020202020204" pitchFamily="34" charset="0"/>
              <a:buChar char="•"/>
            </a:pPr>
            <a:r>
              <a:rPr lang="tr-TR" dirty="0"/>
              <a:t>Sanayi Bakanlığının 2020’de yayınladığı sanayi durum raporuna göre Arnavutköy, Bağcılar, Başakşehir, Esenyurt, Tuzla ilçeleri en yüksek sanayi istihdamının olduğu ilçelerdir.</a:t>
            </a:r>
          </a:p>
          <a:p>
            <a:pPr marL="285750" indent="-285750">
              <a:buFont typeface="Arial" panose="020B0604020202020204" pitchFamily="34" charset="0"/>
              <a:buChar char="•"/>
            </a:pPr>
            <a:r>
              <a:rPr lang="tr-TR" dirty="0"/>
              <a:t>Sanayi türü </a:t>
            </a:r>
            <a:r>
              <a:rPr lang="tr-TR" dirty="0" err="1"/>
              <a:t>farketmeksizin</a:t>
            </a:r>
            <a:r>
              <a:rPr lang="tr-TR" dirty="0"/>
              <a:t> su tüketimi ağırlıklı olarak ilçe popülasyonu ile korelasyonu yüksektir.</a:t>
            </a:r>
          </a:p>
        </p:txBody>
      </p:sp>
    </p:spTree>
    <p:extLst>
      <p:ext uri="{BB962C8B-B14F-4D97-AF65-F5344CB8AC3E}">
        <p14:creationId xmlns:p14="http://schemas.microsoft.com/office/powerpoint/2010/main" val="723096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B96DFA-B739-7234-54A2-35602E082647}"/>
              </a:ext>
            </a:extLst>
          </p:cNvPr>
          <p:cNvSpPr>
            <a:spLocks noGrp="1"/>
          </p:cNvSpPr>
          <p:nvPr>
            <p:ph type="title"/>
          </p:nvPr>
        </p:nvSpPr>
        <p:spPr>
          <a:xfrm>
            <a:off x="411480" y="991443"/>
            <a:ext cx="4443154" cy="1087819"/>
          </a:xfrm>
        </p:spPr>
        <p:txBody>
          <a:bodyPr anchor="b">
            <a:normAutofit/>
          </a:bodyPr>
          <a:lstStyle/>
          <a:p>
            <a:r>
              <a:rPr lang="en-US" sz="3400">
                <a:ea typeface="+mj-lt"/>
                <a:cs typeface="+mj-lt"/>
              </a:rPr>
              <a:t>Senaryo</a:t>
            </a:r>
            <a:r>
              <a:rPr lang="en-US" sz="3400" dirty="0">
                <a:ea typeface="+mj-lt"/>
                <a:cs typeface="+mj-lt"/>
              </a:rPr>
              <a:t> </a:t>
            </a:r>
            <a:r>
              <a:rPr lang="en-US" sz="3400">
                <a:ea typeface="+mj-lt"/>
                <a:cs typeface="+mj-lt"/>
              </a:rPr>
              <a:t>Analizi</a:t>
            </a:r>
            <a:endParaRPr lang="en-US" sz="3400"/>
          </a:p>
        </p:txBody>
      </p:sp>
      <p:sp>
        <p:nvSpPr>
          <p:cNvPr id="24" name="Rectangle 2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1424F27-555C-945C-0D4E-32D3CC8D76A3}"/>
              </a:ext>
            </a:extLst>
          </p:cNvPr>
          <p:cNvSpPr>
            <a:spLocks noGrp="1"/>
          </p:cNvSpPr>
          <p:nvPr>
            <p:ph idx="1"/>
          </p:nvPr>
        </p:nvSpPr>
        <p:spPr>
          <a:xfrm>
            <a:off x="411480" y="2684095"/>
            <a:ext cx="4443154" cy="3492868"/>
          </a:xfrm>
        </p:spPr>
        <p:txBody>
          <a:bodyPr vert="horz" lIns="91440" tIns="45720" rIns="91440" bIns="45720" rtlCol="0" anchor="t">
            <a:normAutofit/>
          </a:bodyPr>
          <a:lstStyle/>
          <a:p>
            <a:r>
              <a:rPr lang="en-US" sz="1700" dirty="0" err="1">
                <a:ea typeface="+mn-lt"/>
                <a:cs typeface="+mn-lt"/>
              </a:rPr>
              <a:t>Senaryo</a:t>
            </a:r>
            <a:r>
              <a:rPr lang="en-US" sz="1700" dirty="0">
                <a:ea typeface="+mn-lt"/>
                <a:cs typeface="+mn-lt"/>
              </a:rPr>
              <a:t> 1 (</a:t>
            </a:r>
            <a:r>
              <a:rPr lang="en-US" sz="1700" dirty="0" err="1">
                <a:ea typeface="+mn-lt"/>
                <a:cs typeface="+mn-lt"/>
              </a:rPr>
              <a:t>Mevcut</a:t>
            </a:r>
            <a:r>
              <a:rPr lang="en-US" sz="1700" dirty="0">
                <a:ea typeface="+mn-lt"/>
                <a:cs typeface="+mn-lt"/>
              </a:rPr>
              <a:t> </a:t>
            </a:r>
            <a:r>
              <a:rPr lang="en-US" sz="1700" dirty="0" err="1">
                <a:ea typeface="+mn-lt"/>
                <a:cs typeface="+mn-lt"/>
              </a:rPr>
              <a:t>Eğilim</a:t>
            </a:r>
            <a:r>
              <a:rPr lang="en-US" sz="1700" dirty="0">
                <a:ea typeface="+mn-lt"/>
                <a:cs typeface="+mn-lt"/>
              </a:rPr>
              <a:t>).</a:t>
            </a:r>
          </a:p>
          <a:p>
            <a:endParaRPr lang="en-US" sz="1700"/>
          </a:p>
          <a:p>
            <a:r>
              <a:rPr lang="en-US" sz="1700" dirty="0" err="1">
                <a:ea typeface="+mn-lt"/>
                <a:cs typeface="+mn-lt"/>
              </a:rPr>
              <a:t>Mevcut</a:t>
            </a:r>
            <a:r>
              <a:rPr lang="en-US" sz="1700" dirty="0">
                <a:ea typeface="+mn-lt"/>
                <a:cs typeface="+mn-lt"/>
              </a:rPr>
              <a:t> </a:t>
            </a:r>
            <a:r>
              <a:rPr lang="en-US" sz="1700" dirty="0" err="1">
                <a:ea typeface="+mn-lt"/>
                <a:cs typeface="+mn-lt"/>
              </a:rPr>
              <a:t>nüfus</a:t>
            </a:r>
            <a:r>
              <a:rPr lang="en-US" sz="1700" dirty="0">
                <a:ea typeface="+mn-lt"/>
                <a:cs typeface="+mn-lt"/>
              </a:rPr>
              <a:t> </a:t>
            </a:r>
            <a:r>
              <a:rPr lang="en-US" sz="1700" dirty="0" err="1">
                <a:ea typeface="+mn-lt"/>
                <a:cs typeface="+mn-lt"/>
              </a:rPr>
              <a:t>artışı</a:t>
            </a:r>
            <a:r>
              <a:rPr lang="en-US" sz="1700" dirty="0">
                <a:ea typeface="+mn-lt"/>
                <a:cs typeface="+mn-lt"/>
              </a:rPr>
              <a:t> </a:t>
            </a:r>
            <a:r>
              <a:rPr lang="en-US" sz="1700" dirty="0" err="1">
                <a:ea typeface="+mn-lt"/>
                <a:cs typeface="+mn-lt"/>
              </a:rPr>
              <a:t>ve</a:t>
            </a:r>
            <a:r>
              <a:rPr lang="en-US" sz="1700" dirty="0">
                <a:ea typeface="+mn-lt"/>
                <a:cs typeface="+mn-lt"/>
              </a:rPr>
              <a:t> </a:t>
            </a:r>
            <a:r>
              <a:rPr lang="en-US" sz="1700" dirty="0" err="1">
                <a:ea typeface="+mn-lt"/>
                <a:cs typeface="+mn-lt"/>
              </a:rPr>
              <a:t>su</a:t>
            </a:r>
            <a:r>
              <a:rPr lang="en-US" sz="1700" dirty="0">
                <a:ea typeface="+mn-lt"/>
                <a:cs typeface="+mn-lt"/>
              </a:rPr>
              <a:t> </a:t>
            </a:r>
            <a:r>
              <a:rPr lang="en-US" sz="1700" dirty="0" err="1">
                <a:ea typeface="+mn-lt"/>
                <a:cs typeface="+mn-lt"/>
              </a:rPr>
              <a:t>kullanımı</a:t>
            </a:r>
            <a:r>
              <a:rPr lang="en-US" sz="1700" dirty="0">
                <a:ea typeface="+mn-lt"/>
                <a:cs typeface="+mn-lt"/>
              </a:rPr>
              <a:t> </a:t>
            </a:r>
            <a:r>
              <a:rPr lang="en-US" sz="1700" dirty="0" err="1">
                <a:ea typeface="+mn-lt"/>
                <a:cs typeface="+mn-lt"/>
              </a:rPr>
              <a:t>eğilimleri</a:t>
            </a:r>
            <a:r>
              <a:rPr lang="en-US" sz="1700" dirty="0">
                <a:ea typeface="+mn-lt"/>
                <a:cs typeface="+mn-lt"/>
              </a:rPr>
              <a:t> </a:t>
            </a:r>
            <a:r>
              <a:rPr lang="en-US" sz="1700" dirty="0" err="1">
                <a:ea typeface="+mn-lt"/>
                <a:cs typeface="+mn-lt"/>
              </a:rPr>
              <a:t>devam</a:t>
            </a:r>
            <a:r>
              <a:rPr lang="en-US" sz="1700" dirty="0">
                <a:ea typeface="+mn-lt"/>
                <a:cs typeface="+mn-lt"/>
              </a:rPr>
              <a:t> </a:t>
            </a:r>
            <a:r>
              <a:rPr lang="en-US" sz="1700" dirty="0" err="1">
                <a:ea typeface="+mn-lt"/>
                <a:cs typeface="+mn-lt"/>
              </a:rPr>
              <a:t>ederse</a:t>
            </a:r>
            <a:r>
              <a:rPr lang="en-US" sz="1700" dirty="0">
                <a:ea typeface="+mn-lt"/>
                <a:cs typeface="+mn-lt"/>
              </a:rPr>
              <a:t>, </a:t>
            </a:r>
            <a:r>
              <a:rPr lang="en-US" sz="1700" dirty="0" err="1">
                <a:ea typeface="+mn-lt"/>
                <a:cs typeface="+mn-lt"/>
              </a:rPr>
              <a:t>modelimiz</a:t>
            </a:r>
            <a:r>
              <a:rPr lang="en-US" sz="1700" dirty="0">
                <a:ea typeface="+mn-lt"/>
                <a:cs typeface="+mn-lt"/>
              </a:rPr>
              <a:t> </a:t>
            </a:r>
            <a:r>
              <a:rPr lang="en-US" sz="1700" dirty="0" err="1">
                <a:ea typeface="+mn-lt"/>
                <a:cs typeface="+mn-lt"/>
              </a:rPr>
              <a:t>İstanbul'un</a:t>
            </a:r>
            <a:r>
              <a:rPr lang="en-US" sz="1700" dirty="0">
                <a:ea typeface="+mn-lt"/>
                <a:cs typeface="+mn-lt"/>
              </a:rPr>
              <a:t> 2048 </a:t>
            </a:r>
            <a:r>
              <a:rPr lang="en-US" sz="1700" dirty="0" err="1">
                <a:ea typeface="+mn-lt"/>
                <a:cs typeface="+mn-lt"/>
              </a:rPr>
              <a:t>itibariyle</a:t>
            </a:r>
            <a:r>
              <a:rPr lang="en-US" sz="1700" dirty="0">
                <a:ea typeface="+mn-lt"/>
                <a:cs typeface="+mn-lt"/>
              </a:rPr>
              <a:t> </a:t>
            </a:r>
            <a:r>
              <a:rPr lang="en-US" sz="1700" dirty="0" err="1">
                <a:ea typeface="+mn-lt"/>
                <a:cs typeface="+mn-lt"/>
              </a:rPr>
              <a:t>su</a:t>
            </a:r>
            <a:r>
              <a:rPr lang="en-US" sz="1700" dirty="0">
                <a:ea typeface="+mn-lt"/>
                <a:cs typeface="+mn-lt"/>
              </a:rPr>
              <a:t> </a:t>
            </a:r>
            <a:r>
              <a:rPr lang="en-US" sz="1700" dirty="0" err="1">
                <a:ea typeface="+mn-lt"/>
                <a:cs typeface="+mn-lt"/>
              </a:rPr>
              <a:t>kıtlığı</a:t>
            </a:r>
            <a:r>
              <a:rPr lang="en-US" sz="1700" dirty="0">
                <a:ea typeface="+mn-lt"/>
                <a:cs typeface="+mn-lt"/>
              </a:rPr>
              <a:t> </a:t>
            </a:r>
            <a:r>
              <a:rPr lang="en-US" sz="1700" dirty="0" err="1">
                <a:ea typeface="+mn-lt"/>
                <a:cs typeface="+mn-lt"/>
              </a:rPr>
              <a:t>ile</a:t>
            </a:r>
            <a:r>
              <a:rPr lang="en-US" sz="1700" dirty="0">
                <a:ea typeface="+mn-lt"/>
                <a:cs typeface="+mn-lt"/>
              </a:rPr>
              <a:t> </a:t>
            </a:r>
            <a:r>
              <a:rPr lang="en-US" sz="1700" dirty="0" err="1">
                <a:ea typeface="+mn-lt"/>
                <a:cs typeface="+mn-lt"/>
              </a:rPr>
              <a:t>karşı</a:t>
            </a:r>
            <a:r>
              <a:rPr lang="en-US" sz="1700" dirty="0">
                <a:ea typeface="+mn-lt"/>
                <a:cs typeface="+mn-lt"/>
              </a:rPr>
              <a:t> </a:t>
            </a:r>
            <a:r>
              <a:rPr lang="en-US" sz="1700" dirty="0" err="1">
                <a:ea typeface="+mn-lt"/>
                <a:cs typeface="+mn-lt"/>
              </a:rPr>
              <a:t>karşıya</a:t>
            </a:r>
            <a:r>
              <a:rPr lang="en-US" sz="1700" dirty="0">
                <a:ea typeface="+mn-lt"/>
                <a:cs typeface="+mn-lt"/>
              </a:rPr>
              <a:t> </a:t>
            </a:r>
            <a:r>
              <a:rPr lang="en-US" sz="1700" dirty="0" err="1">
                <a:ea typeface="+mn-lt"/>
                <a:cs typeface="+mn-lt"/>
              </a:rPr>
              <a:t>kalabileceğini</a:t>
            </a:r>
            <a:r>
              <a:rPr lang="en-US" sz="1700" dirty="0">
                <a:ea typeface="+mn-lt"/>
                <a:cs typeface="+mn-lt"/>
              </a:rPr>
              <a:t> </a:t>
            </a:r>
            <a:r>
              <a:rPr lang="en-US" sz="1700" dirty="0" err="1">
                <a:ea typeface="+mn-lt"/>
                <a:cs typeface="+mn-lt"/>
              </a:rPr>
              <a:t>öngörmektedir</a:t>
            </a:r>
            <a:r>
              <a:rPr lang="en-US" sz="1700" dirty="0">
                <a:ea typeface="+mn-lt"/>
                <a:cs typeface="+mn-lt"/>
              </a:rPr>
              <a:t>.</a:t>
            </a:r>
          </a:p>
          <a:p>
            <a:endParaRPr lang="en-US" sz="1700"/>
          </a:p>
        </p:txBody>
      </p:sp>
      <p:pic>
        <p:nvPicPr>
          <p:cNvPr id="6" name="Picture 5" descr="Chart, line chart&#10;&#10;Description automatically generated">
            <a:extLst>
              <a:ext uri="{FF2B5EF4-FFF2-40B4-BE49-F238E27FC236}">
                <a16:creationId xmlns:a16="http://schemas.microsoft.com/office/drawing/2014/main" id="{A29E51A7-B75B-5E49-D5EC-1BA6F2475E03}"/>
              </a:ext>
            </a:extLst>
          </p:cNvPr>
          <p:cNvPicPr>
            <a:picLocks noChangeAspect="1"/>
          </p:cNvPicPr>
          <p:nvPr/>
        </p:nvPicPr>
        <p:blipFill>
          <a:blip r:embed="rId2"/>
          <a:stretch>
            <a:fillRect/>
          </a:stretch>
        </p:blipFill>
        <p:spPr>
          <a:xfrm>
            <a:off x="5385816" y="857356"/>
            <a:ext cx="6440424" cy="5087934"/>
          </a:xfrm>
          <a:prstGeom prst="rect">
            <a:avLst/>
          </a:prstGeom>
        </p:spPr>
      </p:pic>
    </p:spTree>
    <p:extLst>
      <p:ext uri="{BB962C8B-B14F-4D97-AF65-F5344CB8AC3E}">
        <p14:creationId xmlns:p14="http://schemas.microsoft.com/office/powerpoint/2010/main" val="2608281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E4C519-FBE9-4ABE-A8F9-C2CBE3269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and white photo of tree Rings">
            <a:extLst>
              <a:ext uri="{FF2B5EF4-FFF2-40B4-BE49-F238E27FC236}">
                <a16:creationId xmlns:a16="http://schemas.microsoft.com/office/drawing/2014/main" id="{1720808C-6DFA-14C0-10BB-CC3381F79980}"/>
              </a:ext>
            </a:extLst>
          </p:cNvPr>
          <p:cNvPicPr>
            <a:picLocks noChangeAspect="1"/>
          </p:cNvPicPr>
          <p:nvPr/>
        </p:nvPicPr>
        <p:blipFill rotWithShape="1">
          <a:blip r:embed="rId2"/>
          <a:srcRect l="2733" r="10196" b="3"/>
          <a:stretch/>
        </p:blipFill>
        <p:spPr>
          <a:xfrm>
            <a:off x="3245637" y="-1"/>
            <a:ext cx="8946363" cy="685800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 useBgFill="1">
        <p:nvSpPr>
          <p:cNvPr id="11" name="Freeform: Shape 10">
            <a:extLst>
              <a:ext uri="{FF2B5EF4-FFF2-40B4-BE49-F238E27FC236}">
                <a16:creationId xmlns:a16="http://schemas.microsoft.com/office/drawing/2014/main" id="{80EC29FB-299E-49F3-8C7B-01199632A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455672" cy="6858000"/>
          </a:xfrm>
          <a:custGeom>
            <a:avLst/>
            <a:gdLst>
              <a:gd name="connsiteX0" fmla="*/ 0 w 4455672"/>
              <a:gd name="connsiteY0" fmla="*/ 0 h 6858000"/>
              <a:gd name="connsiteX1" fmla="*/ 3245636 w 4455672"/>
              <a:gd name="connsiteY1" fmla="*/ 0 h 6858000"/>
              <a:gd name="connsiteX2" fmla="*/ 3305677 w 4455672"/>
              <a:gd name="connsiteY2" fmla="*/ 69272 h 6858000"/>
              <a:gd name="connsiteX3" fmla="*/ 4455672 w 4455672"/>
              <a:gd name="connsiteY3" fmla="*/ 3429001 h 6858000"/>
              <a:gd name="connsiteX4" fmla="*/ 3305677 w 4455672"/>
              <a:gd name="connsiteY4" fmla="*/ 6788731 h 6858000"/>
              <a:gd name="connsiteX5" fmla="*/ 3245638 w 4455672"/>
              <a:gd name="connsiteY5" fmla="*/ 6858000 h 6858000"/>
              <a:gd name="connsiteX6" fmla="*/ 0 w 44556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2" h="6858000">
                <a:moveTo>
                  <a:pt x="0" y="0"/>
                </a:moveTo>
                <a:lnTo>
                  <a:pt x="3245636" y="0"/>
                </a:lnTo>
                <a:lnTo>
                  <a:pt x="3305677" y="69272"/>
                </a:lnTo>
                <a:cubicBezTo>
                  <a:pt x="4016203" y="929101"/>
                  <a:pt x="4455672" y="2116945"/>
                  <a:pt x="4455672" y="3429001"/>
                </a:cubicBezTo>
                <a:cubicBezTo>
                  <a:pt x="4455672" y="4741057"/>
                  <a:pt x="4016203" y="5928901"/>
                  <a:pt x="3305677" y="6788731"/>
                </a:cubicBezTo>
                <a:lnTo>
                  <a:pt x="3245638"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29A2522-B27A-45C5-897B-79A1407D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8" cy="6858000"/>
          </a:xfrm>
          <a:custGeom>
            <a:avLst/>
            <a:gdLst>
              <a:gd name="connsiteX0" fmla="*/ 0 w 4446528"/>
              <a:gd name="connsiteY0" fmla="*/ 0 h 6858000"/>
              <a:gd name="connsiteX1" fmla="*/ 3236492 w 4446528"/>
              <a:gd name="connsiteY1" fmla="*/ 0 h 6858000"/>
              <a:gd name="connsiteX2" fmla="*/ 3296533 w 4446528"/>
              <a:gd name="connsiteY2" fmla="*/ 69272 h 6858000"/>
              <a:gd name="connsiteX3" fmla="*/ 4446528 w 4446528"/>
              <a:gd name="connsiteY3" fmla="*/ 3429001 h 6858000"/>
              <a:gd name="connsiteX4" fmla="*/ 3296533 w 4446528"/>
              <a:gd name="connsiteY4" fmla="*/ 6788731 h 6858000"/>
              <a:gd name="connsiteX5" fmla="*/ 3236494 w 4446528"/>
              <a:gd name="connsiteY5" fmla="*/ 6858000 h 6858000"/>
              <a:gd name="connsiteX6" fmla="*/ 0 w 44465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8" h="6858000">
                <a:moveTo>
                  <a:pt x="0" y="0"/>
                </a:moveTo>
                <a:lnTo>
                  <a:pt x="3236492" y="0"/>
                </a:lnTo>
                <a:lnTo>
                  <a:pt x="3296533" y="69272"/>
                </a:lnTo>
                <a:cubicBezTo>
                  <a:pt x="4007059" y="929101"/>
                  <a:pt x="4446528" y="2116945"/>
                  <a:pt x="4446528" y="3429001"/>
                </a:cubicBezTo>
                <a:cubicBezTo>
                  <a:pt x="4446528" y="4741057"/>
                  <a:pt x="4007059" y="5928901"/>
                  <a:pt x="3296533" y="6788731"/>
                </a:cubicBezTo>
                <a:lnTo>
                  <a:pt x="323649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77DE32-1968-FF04-FFD1-B565D4A00EBE}"/>
              </a:ext>
            </a:extLst>
          </p:cNvPr>
          <p:cNvSpPr>
            <a:spLocks noGrp="1"/>
          </p:cNvSpPr>
          <p:nvPr>
            <p:ph type="title"/>
          </p:nvPr>
        </p:nvSpPr>
        <p:spPr>
          <a:xfrm>
            <a:off x="371094" y="1161288"/>
            <a:ext cx="3438144" cy="1239012"/>
          </a:xfrm>
        </p:spPr>
        <p:txBody>
          <a:bodyPr anchor="ctr">
            <a:normAutofit/>
          </a:bodyPr>
          <a:lstStyle/>
          <a:p>
            <a:r>
              <a:rPr lang="en-US" sz="2800" dirty="0" err="1">
                <a:ea typeface="+mj-lt"/>
                <a:cs typeface="+mj-lt"/>
              </a:rPr>
              <a:t>Senaryo</a:t>
            </a:r>
            <a:r>
              <a:rPr lang="en-US" sz="2800" dirty="0">
                <a:ea typeface="+mj-lt"/>
                <a:cs typeface="+mj-lt"/>
              </a:rPr>
              <a:t> 2 (</a:t>
            </a:r>
            <a:r>
              <a:rPr lang="en-US" sz="2800" dirty="0" err="1">
                <a:ea typeface="+mj-lt"/>
                <a:cs typeface="+mj-lt"/>
              </a:rPr>
              <a:t>Kuraklık</a:t>
            </a:r>
            <a:r>
              <a:rPr lang="en-US" sz="2800" dirty="0">
                <a:ea typeface="+mj-lt"/>
                <a:cs typeface="+mj-lt"/>
              </a:rPr>
              <a:t>)</a:t>
            </a:r>
            <a:endParaRPr lang="en-US" dirty="0">
              <a:ea typeface="+mj-lt"/>
              <a:cs typeface="+mj-lt"/>
            </a:endParaRPr>
          </a:p>
        </p:txBody>
      </p:sp>
      <p:sp>
        <p:nvSpPr>
          <p:cNvPr id="15" name="Rectangle 1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096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181"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5406A55-142B-92D2-D4E8-97896E252E3E}"/>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dirty="0" err="1">
                <a:ea typeface="+mn-lt"/>
                <a:cs typeface="+mn-lt"/>
              </a:rPr>
              <a:t>Modelimiz</a:t>
            </a:r>
            <a:r>
              <a:rPr lang="en-US" sz="1700" dirty="0">
                <a:ea typeface="+mn-lt"/>
                <a:cs typeface="+mn-lt"/>
              </a:rPr>
              <a:t>, 2014'tekine </a:t>
            </a:r>
            <a:r>
              <a:rPr lang="en-US" sz="1700" dirty="0" err="1">
                <a:ea typeface="+mn-lt"/>
                <a:cs typeface="+mn-lt"/>
              </a:rPr>
              <a:t>benzer</a:t>
            </a:r>
            <a:r>
              <a:rPr lang="en-US" sz="1700" dirty="0">
                <a:ea typeface="+mn-lt"/>
                <a:cs typeface="+mn-lt"/>
              </a:rPr>
              <a:t> </a:t>
            </a:r>
            <a:r>
              <a:rPr lang="en-US" sz="1700" dirty="0" err="1">
                <a:ea typeface="+mn-lt"/>
                <a:cs typeface="+mn-lt"/>
              </a:rPr>
              <a:t>bir</a:t>
            </a:r>
            <a:r>
              <a:rPr lang="en-US" sz="1700" dirty="0">
                <a:ea typeface="+mn-lt"/>
                <a:cs typeface="+mn-lt"/>
              </a:rPr>
              <a:t> </a:t>
            </a:r>
            <a:r>
              <a:rPr lang="en-US" sz="1700" dirty="0" err="1">
                <a:ea typeface="+mn-lt"/>
                <a:cs typeface="+mn-lt"/>
              </a:rPr>
              <a:t>kuraklık</a:t>
            </a:r>
            <a:r>
              <a:rPr lang="en-US" sz="1700" dirty="0">
                <a:ea typeface="+mn-lt"/>
                <a:cs typeface="+mn-lt"/>
              </a:rPr>
              <a:t> </a:t>
            </a:r>
            <a:r>
              <a:rPr lang="en-US" sz="1700" dirty="0" err="1">
                <a:ea typeface="+mn-lt"/>
                <a:cs typeface="+mn-lt"/>
              </a:rPr>
              <a:t>yaşanması</a:t>
            </a:r>
            <a:r>
              <a:rPr lang="en-US" sz="1700" dirty="0">
                <a:ea typeface="+mn-lt"/>
                <a:cs typeface="+mn-lt"/>
              </a:rPr>
              <a:t> </a:t>
            </a:r>
            <a:r>
              <a:rPr lang="en-US" sz="1700" dirty="0" err="1">
                <a:ea typeface="+mn-lt"/>
                <a:cs typeface="+mn-lt"/>
              </a:rPr>
              <a:t>halinde</a:t>
            </a:r>
            <a:r>
              <a:rPr lang="en-US" sz="1700" dirty="0">
                <a:ea typeface="+mn-lt"/>
                <a:cs typeface="+mn-lt"/>
              </a:rPr>
              <a:t>, </a:t>
            </a:r>
            <a:r>
              <a:rPr lang="en-US" sz="1700" dirty="0" err="1">
                <a:ea typeface="+mn-lt"/>
                <a:cs typeface="+mn-lt"/>
              </a:rPr>
              <a:t>baraj</a:t>
            </a:r>
            <a:r>
              <a:rPr lang="en-US" sz="1700" dirty="0">
                <a:ea typeface="+mn-lt"/>
                <a:cs typeface="+mn-lt"/>
              </a:rPr>
              <a:t> </a:t>
            </a:r>
            <a:r>
              <a:rPr lang="en-US" sz="1700" dirty="0" err="1">
                <a:ea typeface="+mn-lt"/>
                <a:cs typeface="+mn-lt"/>
              </a:rPr>
              <a:t>doluluk</a:t>
            </a:r>
            <a:r>
              <a:rPr lang="en-US" sz="1700" dirty="0">
                <a:ea typeface="+mn-lt"/>
                <a:cs typeface="+mn-lt"/>
              </a:rPr>
              <a:t> </a:t>
            </a:r>
            <a:r>
              <a:rPr lang="en-US" sz="1700" dirty="0" err="1">
                <a:ea typeface="+mn-lt"/>
                <a:cs typeface="+mn-lt"/>
              </a:rPr>
              <a:t>seviyelerinin</a:t>
            </a:r>
            <a:r>
              <a:rPr lang="en-US" sz="1700" dirty="0">
                <a:ea typeface="+mn-lt"/>
                <a:cs typeface="+mn-lt"/>
              </a:rPr>
              <a:t> </a:t>
            </a:r>
            <a:r>
              <a:rPr lang="en-US" sz="1700" dirty="0" err="1">
                <a:ea typeface="+mn-lt"/>
                <a:cs typeface="+mn-lt"/>
              </a:rPr>
              <a:t>önemli</a:t>
            </a:r>
            <a:r>
              <a:rPr lang="en-US" sz="1700" dirty="0">
                <a:ea typeface="+mn-lt"/>
                <a:cs typeface="+mn-lt"/>
              </a:rPr>
              <a:t> </a:t>
            </a:r>
            <a:r>
              <a:rPr lang="en-US" sz="1700" dirty="0" err="1">
                <a:ea typeface="+mn-lt"/>
                <a:cs typeface="+mn-lt"/>
              </a:rPr>
              <a:t>ölçüde</a:t>
            </a:r>
            <a:r>
              <a:rPr lang="en-US" sz="1700" dirty="0">
                <a:ea typeface="+mn-lt"/>
                <a:cs typeface="+mn-lt"/>
              </a:rPr>
              <a:t> </a:t>
            </a:r>
            <a:r>
              <a:rPr lang="en-US" sz="1700" dirty="0" err="1">
                <a:ea typeface="+mn-lt"/>
                <a:cs typeface="+mn-lt"/>
              </a:rPr>
              <a:t>azalacağını</a:t>
            </a:r>
            <a:r>
              <a:rPr lang="en-US" sz="1700" dirty="0">
                <a:ea typeface="+mn-lt"/>
                <a:cs typeface="+mn-lt"/>
              </a:rPr>
              <a:t> </a:t>
            </a:r>
            <a:r>
              <a:rPr lang="en-US" sz="1700" dirty="0" err="1">
                <a:ea typeface="+mn-lt"/>
                <a:cs typeface="+mn-lt"/>
              </a:rPr>
              <a:t>ve</a:t>
            </a:r>
            <a:r>
              <a:rPr lang="en-US" sz="1700" dirty="0">
                <a:ea typeface="+mn-lt"/>
                <a:cs typeface="+mn-lt"/>
              </a:rPr>
              <a:t> </a:t>
            </a:r>
            <a:r>
              <a:rPr lang="en-US" sz="1700" dirty="0" err="1">
                <a:ea typeface="+mn-lt"/>
                <a:cs typeface="+mn-lt"/>
              </a:rPr>
              <a:t>İstanbul’un</a:t>
            </a:r>
            <a:r>
              <a:rPr lang="en-US" sz="1700" dirty="0">
                <a:ea typeface="+mn-lt"/>
                <a:cs typeface="+mn-lt"/>
              </a:rPr>
              <a:t> </a:t>
            </a:r>
            <a:r>
              <a:rPr lang="tr-TR" sz="1700" dirty="0">
                <a:ea typeface="+mn-lt"/>
                <a:cs typeface="+mn-lt"/>
              </a:rPr>
              <a:t>2030</a:t>
            </a:r>
            <a:r>
              <a:rPr lang="en-US" sz="1700" dirty="0">
                <a:ea typeface="+mn-lt"/>
                <a:cs typeface="+mn-lt"/>
              </a:rPr>
              <a:t> </a:t>
            </a:r>
            <a:r>
              <a:rPr lang="en-US" sz="1700" dirty="0" err="1">
                <a:ea typeface="+mn-lt"/>
                <a:cs typeface="+mn-lt"/>
              </a:rPr>
              <a:t>gibi</a:t>
            </a:r>
            <a:r>
              <a:rPr lang="en-US" sz="1700" dirty="0">
                <a:ea typeface="+mn-lt"/>
                <a:cs typeface="+mn-lt"/>
              </a:rPr>
              <a:t> </a:t>
            </a:r>
            <a:r>
              <a:rPr lang="en-US" sz="1700" dirty="0" err="1">
                <a:ea typeface="+mn-lt"/>
                <a:cs typeface="+mn-lt"/>
              </a:rPr>
              <a:t>erken</a:t>
            </a:r>
            <a:r>
              <a:rPr lang="en-US" sz="1700" dirty="0">
                <a:ea typeface="+mn-lt"/>
                <a:cs typeface="+mn-lt"/>
              </a:rPr>
              <a:t> </a:t>
            </a:r>
            <a:r>
              <a:rPr lang="en-US" sz="1700" dirty="0" err="1">
                <a:ea typeface="+mn-lt"/>
                <a:cs typeface="+mn-lt"/>
              </a:rPr>
              <a:t>bir</a:t>
            </a:r>
            <a:r>
              <a:rPr lang="en-US" sz="1700" dirty="0">
                <a:ea typeface="+mn-lt"/>
                <a:cs typeface="+mn-lt"/>
              </a:rPr>
              <a:t> </a:t>
            </a:r>
            <a:r>
              <a:rPr lang="en-US" sz="1700" dirty="0" err="1">
                <a:ea typeface="+mn-lt"/>
                <a:cs typeface="+mn-lt"/>
              </a:rPr>
              <a:t>tarihte</a:t>
            </a:r>
            <a:r>
              <a:rPr lang="en-US" sz="1700" dirty="0">
                <a:ea typeface="+mn-lt"/>
                <a:cs typeface="+mn-lt"/>
              </a:rPr>
              <a:t> </a:t>
            </a:r>
            <a:r>
              <a:rPr lang="en-US" sz="1700" dirty="0" err="1">
                <a:ea typeface="+mn-lt"/>
                <a:cs typeface="+mn-lt"/>
              </a:rPr>
              <a:t>su</a:t>
            </a:r>
            <a:r>
              <a:rPr lang="en-US" sz="1700" dirty="0">
                <a:ea typeface="+mn-lt"/>
                <a:cs typeface="+mn-lt"/>
              </a:rPr>
              <a:t> </a:t>
            </a:r>
            <a:r>
              <a:rPr lang="en-US" sz="1700" dirty="0" err="1">
                <a:ea typeface="+mn-lt"/>
                <a:cs typeface="+mn-lt"/>
              </a:rPr>
              <a:t>sıkıntısıyla</a:t>
            </a:r>
            <a:r>
              <a:rPr lang="en-US" sz="1700" dirty="0">
                <a:ea typeface="+mn-lt"/>
                <a:cs typeface="+mn-lt"/>
              </a:rPr>
              <a:t> </a:t>
            </a:r>
            <a:r>
              <a:rPr lang="en-US" sz="1700" dirty="0" err="1">
                <a:ea typeface="+mn-lt"/>
                <a:cs typeface="+mn-lt"/>
              </a:rPr>
              <a:t>karşı</a:t>
            </a:r>
            <a:r>
              <a:rPr lang="en-US" sz="1700" dirty="0">
                <a:ea typeface="+mn-lt"/>
                <a:cs typeface="+mn-lt"/>
              </a:rPr>
              <a:t> </a:t>
            </a:r>
            <a:r>
              <a:rPr lang="en-US" sz="1700" dirty="0" err="1">
                <a:ea typeface="+mn-lt"/>
                <a:cs typeface="+mn-lt"/>
              </a:rPr>
              <a:t>karşıya</a:t>
            </a:r>
            <a:r>
              <a:rPr lang="en-US" sz="1700" dirty="0">
                <a:ea typeface="+mn-lt"/>
                <a:cs typeface="+mn-lt"/>
              </a:rPr>
              <a:t> </a:t>
            </a:r>
            <a:r>
              <a:rPr lang="en-US" sz="1700" dirty="0" err="1">
                <a:ea typeface="+mn-lt"/>
                <a:cs typeface="+mn-lt"/>
              </a:rPr>
              <a:t>kalabileceğini</a:t>
            </a:r>
            <a:r>
              <a:rPr lang="en-US" sz="1700" dirty="0">
                <a:ea typeface="+mn-lt"/>
                <a:cs typeface="+mn-lt"/>
              </a:rPr>
              <a:t> </a:t>
            </a:r>
            <a:r>
              <a:rPr lang="en-US" sz="1700" dirty="0" err="1">
                <a:ea typeface="+mn-lt"/>
                <a:cs typeface="+mn-lt"/>
              </a:rPr>
              <a:t>öngörmektedir</a:t>
            </a:r>
            <a:r>
              <a:rPr lang="en-US" sz="1700" dirty="0">
                <a:ea typeface="+mn-lt"/>
                <a:cs typeface="+mn-lt"/>
              </a:rPr>
              <a:t>.</a:t>
            </a:r>
            <a:endParaRPr lang="en-US" sz="1700" dirty="0"/>
          </a:p>
        </p:txBody>
      </p:sp>
    </p:spTree>
    <p:extLst>
      <p:ext uri="{BB962C8B-B14F-4D97-AF65-F5344CB8AC3E}">
        <p14:creationId xmlns:p14="http://schemas.microsoft.com/office/powerpoint/2010/main" val="3180303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3" descr="Chart, line chart&#10;&#10;Description automatically generated">
            <a:extLst>
              <a:ext uri="{FF2B5EF4-FFF2-40B4-BE49-F238E27FC236}">
                <a16:creationId xmlns:a16="http://schemas.microsoft.com/office/drawing/2014/main" id="{0386033B-CC22-2726-9545-CB03B20B975C}"/>
              </a:ext>
            </a:extLst>
          </p:cNvPr>
          <p:cNvPicPr>
            <a:picLocks noChangeAspect="1"/>
          </p:cNvPicPr>
          <p:nvPr/>
        </p:nvPicPr>
        <p:blipFill>
          <a:blip r:embed="rId2"/>
          <a:stretch>
            <a:fillRect/>
          </a:stretch>
        </p:blipFill>
        <p:spPr>
          <a:xfrm>
            <a:off x="321733" y="1249899"/>
            <a:ext cx="3400481" cy="892626"/>
          </a:xfrm>
          <a:prstGeom prst="rect">
            <a:avLst/>
          </a:prstGeom>
        </p:spPr>
      </p:pic>
      <p:sp>
        <p:nvSpPr>
          <p:cNvPr id="18" name="Rectangle 17">
            <a:extLst>
              <a:ext uri="{FF2B5EF4-FFF2-40B4-BE49-F238E27FC236}">
                <a16:creationId xmlns:a16="http://schemas.microsoft.com/office/drawing/2014/main" id="{E3B4FF89-C45F-4E24-B963-61E85570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671"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descr="Chart, line chart&#10;&#10;Description automatically generated">
            <a:extLst>
              <a:ext uri="{FF2B5EF4-FFF2-40B4-BE49-F238E27FC236}">
                <a16:creationId xmlns:a16="http://schemas.microsoft.com/office/drawing/2014/main" id="{0069EFE9-E0E5-BA63-4B16-A9768BFBAB28}"/>
              </a:ext>
            </a:extLst>
          </p:cNvPr>
          <p:cNvPicPr>
            <a:picLocks noChangeAspect="1"/>
          </p:cNvPicPr>
          <p:nvPr/>
        </p:nvPicPr>
        <p:blipFill>
          <a:blip r:embed="rId3"/>
          <a:stretch>
            <a:fillRect/>
          </a:stretch>
        </p:blipFill>
        <p:spPr>
          <a:xfrm>
            <a:off x="4395216" y="1254009"/>
            <a:ext cx="3401568" cy="884407"/>
          </a:xfrm>
          <a:prstGeom prst="rect">
            <a:avLst/>
          </a:prstGeom>
        </p:spPr>
      </p:pic>
      <p:sp>
        <p:nvSpPr>
          <p:cNvPr id="20" name="Rectangle 19">
            <a:extLst>
              <a:ext uri="{FF2B5EF4-FFF2-40B4-BE49-F238E27FC236}">
                <a16:creationId xmlns:a16="http://schemas.microsoft.com/office/drawing/2014/main" id="{14F25C03-EF67-4344-8AEA-7B3FA0DED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7836"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 line chart&#10;&#10;Description automatically generated">
            <a:extLst>
              <a:ext uri="{FF2B5EF4-FFF2-40B4-BE49-F238E27FC236}">
                <a16:creationId xmlns:a16="http://schemas.microsoft.com/office/drawing/2014/main" id="{5851EAFF-2E1C-5E9A-09CA-5AB306352ECD}"/>
              </a:ext>
            </a:extLst>
          </p:cNvPr>
          <p:cNvPicPr>
            <a:picLocks noChangeAspect="1"/>
          </p:cNvPicPr>
          <p:nvPr/>
        </p:nvPicPr>
        <p:blipFill>
          <a:blip r:embed="rId4"/>
          <a:stretch>
            <a:fillRect/>
          </a:stretch>
        </p:blipFill>
        <p:spPr>
          <a:xfrm>
            <a:off x="8492040" y="1251449"/>
            <a:ext cx="3401568" cy="892911"/>
          </a:xfrm>
          <a:prstGeom prst="rect">
            <a:avLst/>
          </a:prstGeom>
        </p:spPr>
      </p:pic>
      <p:sp>
        <p:nvSpPr>
          <p:cNvPr id="22" name="Rectangle 21">
            <a:extLst>
              <a:ext uri="{FF2B5EF4-FFF2-40B4-BE49-F238E27FC236}">
                <a16:creationId xmlns:a16="http://schemas.microsoft.com/office/drawing/2014/main" id="{F74793DE-3651-410B-B243-8F0B1468E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2665476"/>
            <a:ext cx="73152" cy="1218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line chart&#10;&#10;Description automatically generated">
            <a:extLst>
              <a:ext uri="{FF2B5EF4-FFF2-40B4-BE49-F238E27FC236}">
                <a16:creationId xmlns:a16="http://schemas.microsoft.com/office/drawing/2014/main" id="{EE7661D9-BFA0-B738-C5AB-FF8B68A05E5C}"/>
              </a:ext>
            </a:extLst>
          </p:cNvPr>
          <p:cNvPicPr>
            <a:picLocks noChangeAspect="1"/>
          </p:cNvPicPr>
          <p:nvPr/>
        </p:nvPicPr>
        <p:blipFill>
          <a:blip r:embed="rId5"/>
          <a:stretch>
            <a:fillRect/>
          </a:stretch>
        </p:blipFill>
        <p:spPr>
          <a:xfrm>
            <a:off x="364066" y="4713639"/>
            <a:ext cx="3401568" cy="892911"/>
          </a:xfrm>
          <a:prstGeom prst="rect">
            <a:avLst/>
          </a:prstGeom>
        </p:spPr>
      </p:pic>
      <p:pic>
        <p:nvPicPr>
          <p:cNvPr id="10" name="Picture 10" descr="Chart, line chart&#10;&#10;Description automatically generated">
            <a:extLst>
              <a:ext uri="{FF2B5EF4-FFF2-40B4-BE49-F238E27FC236}">
                <a16:creationId xmlns:a16="http://schemas.microsoft.com/office/drawing/2014/main" id="{E218F2A5-5DCE-3B94-CCE9-B4B12989E25D}"/>
              </a:ext>
            </a:extLst>
          </p:cNvPr>
          <p:cNvPicPr>
            <a:picLocks noChangeAspect="1"/>
          </p:cNvPicPr>
          <p:nvPr/>
        </p:nvPicPr>
        <p:blipFill>
          <a:blip r:embed="rId6"/>
          <a:stretch>
            <a:fillRect/>
          </a:stretch>
        </p:blipFill>
        <p:spPr>
          <a:xfrm>
            <a:off x="4428095" y="4713639"/>
            <a:ext cx="3401568" cy="892911"/>
          </a:xfrm>
          <a:prstGeom prst="rect">
            <a:avLst/>
          </a:prstGeom>
        </p:spPr>
      </p:pic>
      <p:pic>
        <p:nvPicPr>
          <p:cNvPr id="9" name="Picture 9" descr="Chart, line chart&#10;&#10;Description automatically generated">
            <a:extLst>
              <a:ext uri="{FF2B5EF4-FFF2-40B4-BE49-F238E27FC236}">
                <a16:creationId xmlns:a16="http://schemas.microsoft.com/office/drawing/2014/main" id="{EA00576B-129F-3257-ED9D-A04F8815A846}"/>
              </a:ext>
            </a:extLst>
          </p:cNvPr>
          <p:cNvPicPr>
            <a:picLocks noChangeAspect="1"/>
          </p:cNvPicPr>
          <p:nvPr/>
        </p:nvPicPr>
        <p:blipFill>
          <a:blip r:embed="rId7"/>
          <a:stretch>
            <a:fillRect/>
          </a:stretch>
        </p:blipFill>
        <p:spPr>
          <a:xfrm>
            <a:off x="8492124" y="4713639"/>
            <a:ext cx="3401568" cy="892911"/>
          </a:xfrm>
          <a:prstGeom prst="rect">
            <a:avLst/>
          </a:prstGeom>
        </p:spPr>
      </p:pic>
    </p:spTree>
    <p:extLst>
      <p:ext uri="{BB962C8B-B14F-4D97-AF65-F5344CB8AC3E}">
        <p14:creationId xmlns:p14="http://schemas.microsoft.com/office/powerpoint/2010/main" val="2008611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378BE-5F8A-D9FB-4C54-41318CBDE7C9}"/>
              </a:ext>
            </a:extLst>
          </p:cNvPr>
          <p:cNvSpPr>
            <a:spLocks noGrp="1"/>
          </p:cNvSpPr>
          <p:nvPr>
            <p:ph type="title"/>
          </p:nvPr>
        </p:nvSpPr>
        <p:spPr>
          <a:xfrm>
            <a:off x="411480" y="987552"/>
            <a:ext cx="4485861" cy="1088136"/>
          </a:xfrm>
        </p:spPr>
        <p:txBody>
          <a:bodyPr anchor="b">
            <a:normAutofit/>
          </a:bodyPr>
          <a:lstStyle/>
          <a:p>
            <a:r>
              <a:rPr lang="en-US" sz="3400" dirty="0" err="1">
                <a:ea typeface="+mj-lt"/>
                <a:cs typeface="+mj-lt"/>
              </a:rPr>
              <a:t>Tavsiyeler</a:t>
            </a:r>
            <a:endParaRPr lang="en-US" dirty="0" err="1"/>
          </a:p>
        </p:txBody>
      </p:sp>
      <p:sp>
        <p:nvSpPr>
          <p:cNvPr id="11" name="Rectangle 10">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F236793-805E-39DA-D172-663E30CF1CEB}"/>
              </a:ext>
            </a:extLst>
          </p:cNvPr>
          <p:cNvSpPr>
            <a:spLocks noGrp="1"/>
          </p:cNvSpPr>
          <p:nvPr>
            <p:ph idx="1"/>
          </p:nvPr>
        </p:nvSpPr>
        <p:spPr>
          <a:xfrm>
            <a:off x="411479" y="2688336"/>
            <a:ext cx="4498848" cy="3584448"/>
          </a:xfrm>
        </p:spPr>
        <p:txBody>
          <a:bodyPr vert="horz" lIns="91440" tIns="45720" rIns="91440" bIns="45720" rtlCol="0" anchor="t">
            <a:normAutofit/>
          </a:bodyPr>
          <a:lstStyle/>
          <a:p>
            <a:r>
              <a:rPr lang="en-US" sz="1700" dirty="0" err="1"/>
              <a:t>İstanbul'un</a:t>
            </a:r>
            <a:r>
              <a:rPr lang="en-US" sz="1700" dirty="0"/>
              <a:t> </a:t>
            </a:r>
            <a:r>
              <a:rPr lang="en-US" sz="1700" dirty="0" err="1"/>
              <a:t>su</a:t>
            </a:r>
            <a:r>
              <a:rPr lang="en-US" sz="1700" dirty="0"/>
              <a:t> </a:t>
            </a:r>
            <a:r>
              <a:rPr lang="en-US" sz="1700" dirty="0" err="1"/>
              <a:t>güvenliği</a:t>
            </a:r>
            <a:r>
              <a:rPr lang="en-US" sz="1700" dirty="0"/>
              <a:t> </a:t>
            </a:r>
            <a:r>
              <a:rPr lang="en-US" sz="1700" dirty="0" err="1"/>
              <a:t>ve</a:t>
            </a:r>
            <a:r>
              <a:rPr lang="en-US" sz="1700" dirty="0"/>
              <a:t> </a:t>
            </a:r>
            <a:r>
              <a:rPr lang="en-US" sz="1700" dirty="0" err="1"/>
              <a:t>altyapı</a:t>
            </a:r>
            <a:r>
              <a:rPr lang="en-US" sz="1700" dirty="0"/>
              <a:t> </a:t>
            </a:r>
            <a:r>
              <a:rPr lang="en-US" sz="1700" dirty="0" err="1"/>
              <a:t>iyileştirmeleri</a:t>
            </a:r>
            <a:r>
              <a:rPr lang="en-US" sz="1700" dirty="0"/>
              <a:t> </a:t>
            </a:r>
            <a:r>
              <a:rPr lang="en-US" sz="1700" dirty="0" err="1"/>
              <a:t>için</a:t>
            </a:r>
            <a:r>
              <a:rPr lang="en-US" sz="1700" dirty="0"/>
              <a:t> </a:t>
            </a:r>
            <a:r>
              <a:rPr lang="en-US" sz="1700" dirty="0" err="1"/>
              <a:t>barajların</a:t>
            </a:r>
            <a:r>
              <a:rPr lang="en-US" sz="1700" dirty="0"/>
              <a:t> </a:t>
            </a:r>
            <a:r>
              <a:rPr lang="en-US" sz="1700" dirty="0" err="1"/>
              <a:t>bakım</a:t>
            </a:r>
            <a:r>
              <a:rPr lang="en-US" sz="1700" dirty="0"/>
              <a:t> </a:t>
            </a:r>
            <a:r>
              <a:rPr lang="en-US" sz="1700" dirty="0" err="1"/>
              <a:t>ve</a:t>
            </a:r>
            <a:r>
              <a:rPr lang="en-US" sz="1700" dirty="0"/>
              <a:t> </a:t>
            </a:r>
            <a:r>
              <a:rPr lang="en-US" sz="1700" dirty="0" err="1"/>
              <a:t>onarımına</a:t>
            </a:r>
            <a:r>
              <a:rPr lang="en-US" sz="1700" dirty="0"/>
              <a:t> </a:t>
            </a:r>
            <a:r>
              <a:rPr lang="en-US" sz="1700" dirty="0" err="1"/>
              <a:t>öncelik</a:t>
            </a:r>
            <a:r>
              <a:rPr lang="en-US" sz="1700" dirty="0"/>
              <a:t> </a:t>
            </a:r>
            <a:r>
              <a:rPr lang="en-US" sz="1700" dirty="0" err="1"/>
              <a:t>verilmeli</a:t>
            </a:r>
            <a:r>
              <a:rPr lang="en-US" sz="1700" dirty="0"/>
              <a:t>, </a:t>
            </a:r>
            <a:r>
              <a:rPr lang="en-US" sz="1700" dirty="0" err="1"/>
              <a:t>ayrıca</a:t>
            </a:r>
            <a:r>
              <a:rPr lang="en-US" sz="1700" dirty="0"/>
              <a:t> </a:t>
            </a:r>
            <a:r>
              <a:rPr lang="en-US" sz="1700" dirty="0" err="1"/>
              <a:t>ilçelere</a:t>
            </a:r>
            <a:r>
              <a:rPr lang="en-US" sz="1700" dirty="0"/>
              <a:t> </a:t>
            </a:r>
            <a:r>
              <a:rPr lang="en-US" sz="1700" dirty="0" err="1"/>
              <a:t>su</a:t>
            </a:r>
            <a:r>
              <a:rPr lang="en-US" sz="1700" dirty="0"/>
              <a:t> </a:t>
            </a:r>
            <a:r>
              <a:rPr lang="en-US" sz="1700" dirty="0" err="1"/>
              <a:t>taşıma</a:t>
            </a:r>
            <a:r>
              <a:rPr lang="en-US" sz="1700" dirty="0"/>
              <a:t> </a:t>
            </a:r>
            <a:r>
              <a:rPr lang="en-US" sz="1700" dirty="0" err="1"/>
              <a:t>kapasitelerini</a:t>
            </a:r>
            <a:r>
              <a:rPr lang="en-US" sz="1700" dirty="0"/>
              <a:t> </a:t>
            </a:r>
            <a:r>
              <a:rPr lang="en-US" sz="1700" dirty="0" err="1"/>
              <a:t>artırmak</a:t>
            </a:r>
            <a:r>
              <a:rPr lang="en-US" sz="1700" dirty="0"/>
              <a:t> </a:t>
            </a:r>
            <a:r>
              <a:rPr lang="en-US" sz="1700" dirty="0" err="1"/>
              <a:t>adına</a:t>
            </a:r>
            <a:r>
              <a:rPr lang="en-US" sz="1700" dirty="0"/>
              <a:t> yeni </a:t>
            </a:r>
            <a:r>
              <a:rPr lang="en-US" sz="1700" dirty="0" err="1"/>
              <a:t>boru</a:t>
            </a:r>
            <a:r>
              <a:rPr lang="en-US" sz="1700" dirty="0"/>
              <a:t> </a:t>
            </a:r>
            <a:r>
              <a:rPr lang="en-US" sz="1700" dirty="0" err="1"/>
              <a:t>hatları</a:t>
            </a:r>
            <a:r>
              <a:rPr lang="en-US" sz="1700" dirty="0"/>
              <a:t> </a:t>
            </a:r>
            <a:r>
              <a:rPr lang="en-US" sz="1700" dirty="0" err="1"/>
              <a:t>ve</a:t>
            </a:r>
            <a:r>
              <a:rPr lang="en-US" sz="1700" dirty="0"/>
              <a:t> </a:t>
            </a:r>
            <a:r>
              <a:rPr lang="en-US" sz="1700" dirty="0" err="1"/>
              <a:t>pompa</a:t>
            </a:r>
            <a:r>
              <a:rPr lang="en-US" sz="1700" dirty="0"/>
              <a:t> </a:t>
            </a:r>
            <a:r>
              <a:rPr lang="en-US" sz="1700" dirty="0" err="1"/>
              <a:t>istasyonları</a:t>
            </a:r>
            <a:r>
              <a:rPr lang="en-US" sz="1700" dirty="0"/>
              <a:t> </a:t>
            </a:r>
            <a:r>
              <a:rPr lang="en-US" sz="1700" dirty="0" err="1"/>
              <a:t>inşa</a:t>
            </a:r>
            <a:r>
              <a:rPr lang="en-US" sz="1700" dirty="0"/>
              <a:t> </a:t>
            </a:r>
            <a:r>
              <a:rPr lang="en-US" sz="1700" dirty="0" err="1"/>
              <a:t>edilerek</a:t>
            </a:r>
            <a:r>
              <a:rPr lang="en-US" sz="1700" dirty="0"/>
              <a:t>, </a:t>
            </a:r>
            <a:r>
              <a:rPr lang="en-US" sz="1700" dirty="0" err="1"/>
              <a:t>su</a:t>
            </a:r>
            <a:r>
              <a:rPr lang="en-US" sz="1700" dirty="0"/>
              <a:t> </a:t>
            </a:r>
            <a:r>
              <a:rPr lang="en-US" sz="1700" dirty="0" err="1"/>
              <a:t>dağıtım</a:t>
            </a:r>
            <a:r>
              <a:rPr lang="en-US" sz="1700" dirty="0"/>
              <a:t> </a:t>
            </a:r>
            <a:r>
              <a:rPr lang="en-US" sz="1700" dirty="0" err="1"/>
              <a:t>ağı</a:t>
            </a:r>
            <a:r>
              <a:rPr lang="en-US" sz="1700" dirty="0"/>
              <a:t> </a:t>
            </a:r>
            <a:r>
              <a:rPr lang="en-US" sz="1700" dirty="0" err="1"/>
              <a:t>genişletilmelidir</a:t>
            </a:r>
            <a:r>
              <a:rPr lang="en-US" sz="1700" dirty="0"/>
              <a:t>.</a:t>
            </a:r>
          </a:p>
        </p:txBody>
      </p:sp>
      <p:pic>
        <p:nvPicPr>
          <p:cNvPr id="5" name="Picture 4" descr="Pipes over the sea">
            <a:extLst>
              <a:ext uri="{FF2B5EF4-FFF2-40B4-BE49-F238E27FC236}">
                <a16:creationId xmlns:a16="http://schemas.microsoft.com/office/drawing/2014/main" id="{065561CE-0A69-3ED8-4956-9D87F475514A}"/>
              </a:ext>
            </a:extLst>
          </p:cNvPr>
          <p:cNvPicPr>
            <a:picLocks noChangeAspect="1"/>
          </p:cNvPicPr>
          <p:nvPr/>
        </p:nvPicPr>
        <p:blipFill rotWithShape="1">
          <a:blip r:embed="rId2"/>
          <a:srcRect l="9395" r="15222"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058654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78BE-5F8A-D9FB-4C54-41318CBDE7C9}"/>
              </a:ext>
            </a:extLst>
          </p:cNvPr>
          <p:cNvSpPr>
            <a:spLocks noGrp="1"/>
          </p:cNvSpPr>
          <p:nvPr>
            <p:ph type="title"/>
          </p:nvPr>
        </p:nvSpPr>
        <p:spPr>
          <a:xfrm>
            <a:off x="678180" y="409702"/>
            <a:ext cx="4485861" cy="1088136"/>
          </a:xfrm>
        </p:spPr>
        <p:txBody>
          <a:bodyPr anchor="b">
            <a:normAutofit/>
          </a:bodyPr>
          <a:lstStyle/>
          <a:p>
            <a:r>
              <a:rPr lang="en-US" sz="3400" dirty="0" err="1">
                <a:ea typeface="+mj-lt"/>
                <a:cs typeface="+mj-lt"/>
              </a:rPr>
              <a:t>Tavsiyeler</a:t>
            </a:r>
            <a:endParaRPr lang="en-US" dirty="0" err="1"/>
          </a:p>
        </p:txBody>
      </p:sp>
      <p:sp>
        <p:nvSpPr>
          <p:cNvPr id="3" name="Content Placeholder 2">
            <a:extLst>
              <a:ext uri="{FF2B5EF4-FFF2-40B4-BE49-F238E27FC236}">
                <a16:creationId xmlns:a16="http://schemas.microsoft.com/office/drawing/2014/main" id="{EF236793-805E-39DA-D172-663E30CF1CEB}"/>
              </a:ext>
            </a:extLst>
          </p:cNvPr>
          <p:cNvSpPr>
            <a:spLocks noGrp="1"/>
          </p:cNvSpPr>
          <p:nvPr>
            <p:ph idx="1"/>
          </p:nvPr>
        </p:nvSpPr>
        <p:spPr>
          <a:xfrm>
            <a:off x="555373" y="2427986"/>
            <a:ext cx="4731473" cy="3584448"/>
          </a:xfrm>
        </p:spPr>
        <p:txBody>
          <a:bodyPr vert="horz" lIns="91440" tIns="45720" rIns="91440" bIns="45720" rtlCol="0" anchor="t">
            <a:normAutofit/>
          </a:bodyPr>
          <a:lstStyle/>
          <a:p>
            <a:pPr marL="0" indent="0">
              <a:buNone/>
            </a:pPr>
            <a:r>
              <a:rPr lang="en-US" sz="1700" dirty="0" err="1">
                <a:ea typeface="+mn-lt"/>
                <a:cs typeface="+mn-lt"/>
              </a:rPr>
              <a:t>Su</a:t>
            </a:r>
            <a:r>
              <a:rPr lang="en-US" sz="1700" dirty="0">
                <a:ea typeface="+mn-lt"/>
                <a:cs typeface="+mn-lt"/>
              </a:rPr>
              <a:t> </a:t>
            </a:r>
            <a:r>
              <a:rPr lang="en-US" sz="1700" dirty="0" err="1">
                <a:ea typeface="+mn-lt"/>
                <a:cs typeface="+mn-lt"/>
              </a:rPr>
              <a:t>Tasarrufu</a:t>
            </a:r>
            <a:r>
              <a:rPr lang="en-US" sz="1700" dirty="0">
                <a:ea typeface="+mn-lt"/>
                <a:cs typeface="+mn-lt"/>
              </a:rPr>
              <a:t> </a:t>
            </a:r>
            <a:r>
              <a:rPr lang="en-US" sz="1700" dirty="0" err="1">
                <a:ea typeface="+mn-lt"/>
                <a:cs typeface="+mn-lt"/>
              </a:rPr>
              <a:t>ve</a:t>
            </a:r>
            <a:r>
              <a:rPr lang="en-US" sz="1700" dirty="0">
                <a:ea typeface="+mn-lt"/>
                <a:cs typeface="+mn-lt"/>
              </a:rPr>
              <a:t> </a:t>
            </a:r>
            <a:r>
              <a:rPr lang="en-US" sz="1700" dirty="0" err="1">
                <a:ea typeface="+mn-lt"/>
                <a:cs typeface="+mn-lt"/>
              </a:rPr>
              <a:t>Verimli</a:t>
            </a:r>
            <a:r>
              <a:rPr lang="en-US" sz="1700" dirty="0">
                <a:ea typeface="+mn-lt"/>
                <a:cs typeface="+mn-lt"/>
              </a:rPr>
              <a:t> </a:t>
            </a:r>
            <a:r>
              <a:rPr lang="en-US" sz="1700" dirty="0" err="1">
                <a:ea typeface="+mn-lt"/>
                <a:cs typeface="+mn-lt"/>
              </a:rPr>
              <a:t>Kullanım</a:t>
            </a:r>
            <a:r>
              <a:rPr lang="en-US" sz="1700" dirty="0">
                <a:ea typeface="+mn-lt"/>
                <a:cs typeface="+mn-lt"/>
              </a:rPr>
              <a:t> </a:t>
            </a:r>
            <a:r>
              <a:rPr lang="en-US" sz="1700" dirty="0" err="1">
                <a:ea typeface="+mn-lt"/>
                <a:cs typeface="+mn-lt"/>
              </a:rPr>
              <a:t>Teşvikleri</a:t>
            </a:r>
            <a:r>
              <a:rPr lang="en-US" sz="1700" dirty="0">
                <a:ea typeface="+mn-lt"/>
                <a:cs typeface="+mn-lt"/>
              </a:rPr>
              <a:t>: </a:t>
            </a:r>
            <a:endParaRPr lang="tr-TR" sz="1700" dirty="0">
              <a:ea typeface="+mn-lt"/>
              <a:cs typeface="+mn-lt"/>
            </a:endParaRPr>
          </a:p>
          <a:p>
            <a:pPr marL="0" indent="0">
              <a:buNone/>
            </a:pPr>
            <a:endParaRPr lang="tr-TR" sz="1700" dirty="0">
              <a:ea typeface="+mn-lt"/>
              <a:cs typeface="+mn-lt"/>
            </a:endParaRPr>
          </a:p>
          <a:p>
            <a:r>
              <a:rPr lang="en-US" sz="1700" dirty="0">
                <a:ea typeface="+mn-lt"/>
                <a:cs typeface="+mn-lt"/>
              </a:rPr>
              <a:t>Belediye, </a:t>
            </a:r>
            <a:r>
              <a:rPr lang="en-US" sz="1700" dirty="0" err="1">
                <a:ea typeface="+mn-lt"/>
                <a:cs typeface="+mn-lt"/>
              </a:rPr>
              <a:t>su</a:t>
            </a:r>
            <a:r>
              <a:rPr lang="en-US" sz="1700" dirty="0">
                <a:ea typeface="+mn-lt"/>
                <a:cs typeface="+mn-lt"/>
              </a:rPr>
              <a:t> </a:t>
            </a:r>
            <a:r>
              <a:rPr lang="en-US" sz="1700" dirty="0" err="1">
                <a:ea typeface="+mn-lt"/>
                <a:cs typeface="+mn-lt"/>
              </a:rPr>
              <a:t>kullanımıyla</a:t>
            </a:r>
            <a:r>
              <a:rPr lang="en-US" sz="1700" dirty="0">
                <a:ea typeface="+mn-lt"/>
                <a:cs typeface="+mn-lt"/>
              </a:rPr>
              <a:t> </a:t>
            </a:r>
            <a:r>
              <a:rPr lang="en-US" sz="1700" dirty="0" err="1">
                <a:ea typeface="+mn-lt"/>
                <a:cs typeface="+mn-lt"/>
              </a:rPr>
              <a:t>ilgili</a:t>
            </a:r>
            <a:r>
              <a:rPr lang="en-US" sz="1700" dirty="0">
                <a:ea typeface="+mn-lt"/>
                <a:cs typeface="+mn-lt"/>
              </a:rPr>
              <a:t> </a:t>
            </a:r>
            <a:r>
              <a:rPr lang="en-US" sz="1700" dirty="0" err="1">
                <a:ea typeface="+mn-lt"/>
                <a:cs typeface="+mn-lt"/>
              </a:rPr>
              <a:t>farkındalık</a:t>
            </a:r>
            <a:r>
              <a:rPr lang="en-US" sz="1700" dirty="0">
                <a:ea typeface="+mn-lt"/>
                <a:cs typeface="+mn-lt"/>
              </a:rPr>
              <a:t> </a:t>
            </a:r>
            <a:r>
              <a:rPr lang="en-US" sz="1700" dirty="0" err="1">
                <a:ea typeface="+mn-lt"/>
                <a:cs typeface="+mn-lt"/>
              </a:rPr>
              <a:t>yaratmak</a:t>
            </a:r>
            <a:r>
              <a:rPr lang="en-US" sz="1700" dirty="0">
                <a:ea typeface="+mn-lt"/>
                <a:cs typeface="+mn-lt"/>
              </a:rPr>
              <a:t> </a:t>
            </a:r>
            <a:r>
              <a:rPr lang="en-US" sz="1700" dirty="0" err="1">
                <a:ea typeface="+mn-lt"/>
                <a:cs typeface="+mn-lt"/>
              </a:rPr>
              <a:t>ve</a:t>
            </a:r>
            <a:r>
              <a:rPr lang="en-US" sz="1700" dirty="0">
                <a:ea typeface="+mn-lt"/>
                <a:cs typeface="+mn-lt"/>
              </a:rPr>
              <a:t> </a:t>
            </a:r>
            <a:r>
              <a:rPr lang="en-US" sz="1700" dirty="0" err="1">
                <a:ea typeface="+mn-lt"/>
                <a:cs typeface="+mn-lt"/>
              </a:rPr>
              <a:t>su</a:t>
            </a:r>
            <a:r>
              <a:rPr lang="en-US" sz="1700" dirty="0">
                <a:ea typeface="+mn-lt"/>
                <a:cs typeface="+mn-lt"/>
              </a:rPr>
              <a:t> </a:t>
            </a:r>
            <a:r>
              <a:rPr lang="en-US" sz="1700" dirty="0" err="1">
                <a:ea typeface="+mn-lt"/>
                <a:cs typeface="+mn-lt"/>
              </a:rPr>
              <a:t>tasarrufun</a:t>
            </a:r>
            <a:r>
              <a:rPr lang="tr-TR" sz="1700" dirty="0">
                <a:ea typeface="+mn-lt"/>
                <a:cs typeface="+mn-lt"/>
              </a:rPr>
              <a:t>a</a:t>
            </a:r>
            <a:r>
              <a:rPr lang="en-US" sz="1700" dirty="0">
                <a:ea typeface="+mn-lt"/>
                <a:cs typeface="+mn-lt"/>
              </a:rPr>
              <a:t> </a:t>
            </a:r>
            <a:r>
              <a:rPr lang="en-US" sz="1700" dirty="0" err="1">
                <a:ea typeface="+mn-lt"/>
                <a:cs typeface="+mn-lt"/>
              </a:rPr>
              <a:t>teşvik</a:t>
            </a:r>
            <a:r>
              <a:rPr lang="en-US" sz="1700" dirty="0">
                <a:ea typeface="+mn-lt"/>
                <a:cs typeface="+mn-lt"/>
              </a:rPr>
              <a:t> </a:t>
            </a:r>
            <a:r>
              <a:rPr lang="en-US" sz="1700" dirty="0" err="1">
                <a:ea typeface="+mn-lt"/>
                <a:cs typeface="+mn-lt"/>
              </a:rPr>
              <a:t>etmek</a:t>
            </a:r>
            <a:r>
              <a:rPr lang="en-US" sz="1700" dirty="0">
                <a:ea typeface="+mn-lt"/>
                <a:cs typeface="+mn-lt"/>
              </a:rPr>
              <a:t> </a:t>
            </a:r>
            <a:r>
              <a:rPr lang="en-US" sz="1700" dirty="0" err="1">
                <a:ea typeface="+mn-lt"/>
                <a:cs typeface="+mn-lt"/>
              </a:rPr>
              <a:t>için</a:t>
            </a:r>
            <a:r>
              <a:rPr lang="en-US" sz="1700" dirty="0">
                <a:ea typeface="+mn-lt"/>
                <a:cs typeface="+mn-lt"/>
              </a:rPr>
              <a:t> </a:t>
            </a:r>
            <a:r>
              <a:rPr lang="en-US" sz="1700" dirty="0" err="1">
                <a:ea typeface="+mn-lt"/>
                <a:cs typeface="+mn-lt"/>
              </a:rPr>
              <a:t>kampanyalar</a:t>
            </a:r>
            <a:r>
              <a:rPr lang="en-US" sz="1700" dirty="0">
                <a:ea typeface="+mn-lt"/>
                <a:cs typeface="+mn-lt"/>
              </a:rPr>
              <a:t> </a:t>
            </a:r>
            <a:r>
              <a:rPr lang="en-US" sz="1700" dirty="0" err="1">
                <a:ea typeface="+mn-lt"/>
                <a:cs typeface="+mn-lt"/>
              </a:rPr>
              <a:t>düzenleyebilir</a:t>
            </a:r>
            <a:r>
              <a:rPr lang="en-US" sz="1700" dirty="0">
                <a:ea typeface="+mn-lt"/>
                <a:cs typeface="+mn-lt"/>
              </a:rPr>
              <a:t>. </a:t>
            </a:r>
            <a:r>
              <a:rPr lang="en-US" sz="1700" dirty="0" err="1">
                <a:ea typeface="+mn-lt"/>
                <a:cs typeface="+mn-lt"/>
              </a:rPr>
              <a:t>Hanelere</a:t>
            </a:r>
            <a:r>
              <a:rPr lang="en-US" sz="1700" dirty="0">
                <a:ea typeface="+mn-lt"/>
                <a:cs typeface="+mn-lt"/>
              </a:rPr>
              <a:t> </a:t>
            </a:r>
            <a:r>
              <a:rPr lang="en-US" sz="1700" dirty="0" err="1">
                <a:ea typeface="+mn-lt"/>
                <a:cs typeface="+mn-lt"/>
              </a:rPr>
              <a:t>su</a:t>
            </a:r>
            <a:r>
              <a:rPr lang="en-US" sz="1700" dirty="0">
                <a:ea typeface="+mn-lt"/>
                <a:cs typeface="+mn-lt"/>
              </a:rPr>
              <a:t> </a:t>
            </a:r>
            <a:r>
              <a:rPr lang="en-US" sz="1700" dirty="0" err="1">
                <a:ea typeface="+mn-lt"/>
                <a:cs typeface="+mn-lt"/>
              </a:rPr>
              <a:t>tasarruflu</a:t>
            </a:r>
            <a:r>
              <a:rPr lang="en-US" sz="1700" dirty="0">
                <a:ea typeface="+mn-lt"/>
                <a:cs typeface="+mn-lt"/>
              </a:rPr>
              <a:t> </a:t>
            </a:r>
            <a:r>
              <a:rPr lang="en-US" sz="1700" dirty="0" err="1">
                <a:ea typeface="+mn-lt"/>
                <a:cs typeface="+mn-lt"/>
              </a:rPr>
              <a:t>armatürlerin</a:t>
            </a:r>
            <a:r>
              <a:rPr lang="en-US" sz="1700" dirty="0">
                <a:ea typeface="+mn-lt"/>
                <a:cs typeface="+mn-lt"/>
              </a:rPr>
              <a:t> </a:t>
            </a:r>
            <a:r>
              <a:rPr lang="en-US" sz="1700" dirty="0" err="1">
                <a:ea typeface="+mn-lt"/>
                <a:cs typeface="+mn-lt"/>
              </a:rPr>
              <a:t>ve</a:t>
            </a:r>
            <a:r>
              <a:rPr lang="en-US" sz="1700" dirty="0">
                <a:ea typeface="+mn-lt"/>
                <a:cs typeface="+mn-lt"/>
              </a:rPr>
              <a:t> </a:t>
            </a:r>
            <a:r>
              <a:rPr lang="en-US" sz="1700" dirty="0" err="1">
                <a:ea typeface="+mn-lt"/>
                <a:cs typeface="+mn-lt"/>
              </a:rPr>
              <a:t>su</a:t>
            </a:r>
            <a:r>
              <a:rPr lang="en-US" sz="1700" dirty="0">
                <a:ea typeface="+mn-lt"/>
                <a:cs typeface="+mn-lt"/>
              </a:rPr>
              <a:t> </a:t>
            </a:r>
            <a:r>
              <a:rPr lang="en-US" sz="1700" dirty="0" err="1">
                <a:ea typeface="+mn-lt"/>
                <a:cs typeface="+mn-lt"/>
              </a:rPr>
              <a:t>düşürücü</a:t>
            </a:r>
            <a:r>
              <a:rPr lang="en-US" sz="1700" dirty="0">
                <a:ea typeface="+mn-lt"/>
                <a:cs typeface="+mn-lt"/>
              </a:rPr>
              <a:t> </a:t>
            </a:r>
            <a:r>
              <a:rPr lang="en-US" sz="1700" dirty="0" err="1">
                <a:ea typeface="+mn-lt"/>
                <a:cs typeface="+mn-lt"/>
              </a:rPr>
              <a:t>cihazların</a:t>
            </a:r>
            <a:r>
              <a:rPr lang="en-US" sz="1700" dirty="0">
                <a:ea typeface="+mn-lt"/>
                <a:cs typeface="+mn-lt"/>
              </a:rPr>
              <a:t> </a:t>
            </a:r>
            <a:r>
              <a:rPr lang="en-US" sz="1700" dirty="0" err="1">
                <a:ea typeface="+mn-lt"/>
                <a:cs typeface="+mn-lt"/>
              </a:rPr>
              <a:t>ücretsiz</a:t>
            </a:r>
            <a:r>
              <a:rPr lang="en-US" sz="1700" dirty="0">
                <a:ea typeface="+mn-lt"/>
                <a:cs typeface="+mn-lt"/>
              </a:rPr>
              <a:t> </a:t>
            </a:r>
            <a:r>
              <a:rPr lang="en-US" sz="1700" dirty="0" err="1">
                <a:ea typeface="+mn-lt"/>
                <a:cs typeface="+mn-lt"/>
              </a:rPr>
              <a:t>dağıtımını</a:t>
            </a:r>
            <a:r>
              <a:rPr lang="en-US" sz="1700" dirty="0">
                <a:ea typeface="+mn-lt"/>
                <a:cs typeface="+mn-lt"/>
              </a:rPr>
              <a:t> </a:t>
            </a:r>
            <a:r>
              <a:rPr lang="en-US" sz="1700" dirty="0" err="1">
                <a:ea typeface="+mn-lt"/>
                <a:cs typeface="+mn-lt"/>
              </a:rPr>
              <a:t>yapabilir</a:t>
            </a:r>
            <a:r>
              <a:rPr lang="en-US" sz="1700" dirty="0">
                <a:ea typeface="+mn-lt"/>
                <a:cs typeface="+mn-lt"/>
              </a:rPr>
              <a:t>. </a:t>
            </a:r>
            <a:r>
              <a:rPr lang="en-US" sz="1700" dirty="0" err="1">
                <a:ea typeface="+mn-lt"/>
                <a:cs typeface="+mn-lt"/>
              </a:rPr>
              <a:t>Ayrıca</a:t>
            </a:r>
            <a:r>
              <a:rPr lang="en-US" sz="1700" dirty="0">
                <a:ea typeface="+mn-lt"/>
                <a:cs typeface="+mn-lt"/>
              </a:rPr>
              <a:t>, </a:t>
            </a:r>
            <a:r>
              <a:rPr lang="en-US" sz="1700" dirty="0" err="1">
                <a:ea typeface="+mn-lt"/>
                <a:cs typeface="+mn-lt"/>
              </a:rPr>
              <a:t>tarımsal</a:t>
            </a:r>
            <a:r>
              <a:rPr lang="en-US" sz="1700" dirty="0">
                <a:ea typeface="+mn-lt"/>
                <a:cs typeface="+mn-lt"/>
              </a:rPr>
              <a:t> </a:t>
            </a:r>
            <a:r>
              <a:rPr lang="en-US" sz="1700" dirty="0" err="1">
                <a:ea typeface="+mn-lt"/>
                <a:cs typeface="+mn-lt"/>
              </a:rPr>
              <a:t>sulama</a:t>
            </a:r>
            <a:r>
              <a:rPr lang="en-US" sz="1700" dirty="0">
                <a:ea typeface="+mn-lt"/>
                <a:cs typeface="+mn-lt"/>
              </a:rPr>
              <a:t> </a:t>
            </a:r>
            <a:r>
              <a:rPr lang="en-US" sz="1700" dirty="0" err="1">
                <a:ea typeface="+mn-lt"/>
                <a:cs typeface="+mn-lt"/>
              </a:rPr>
              <a:t>sistemlerinde</a:t>
            </a:r>
            <a:r>
              <a:rPr lang="en-US" sz="1700" dirty="0">
                <a:ea typeface="+mn-lt"/>
                <a:cs typeface="+mn-lt"/>
              </a:rPr>
              <a:t> modern </a:t>
            </a:r>
            <a:r>
              <a:rPr lang="en-US" sz="1700" dirty="0" err="1">
                <a:ea typeface="+mn-lt"/>
                <a:cs typeface="+mn-lt"/>
              </a:rPr>
              <a:t>teknolojileri</a:t>
            </a:r>
            <a:r>
              <a:rPr lang="en-US" sz="1700" dirty="0">
                <a:ea typeface="+mn-lt"/>
                <a:cs typeface="+mn-lt"/>
              </a:rPr>
              <a:t> </a:t>
            </a:r>
            <a:r>
              <a:rPr lang="en-US" sz="1700" dirty="0" err="1">
                <a:ea typeface="+mn-lt"/>
                <a:cs typeface="+mn-lt"/>
              </a:rPr>
              <a:t>kullanarak</a:t>
            </a:r>
            <a:r>
              <a:rPr lang="en-US" sz="1700" dirty="0">
                <a:ea typeface="+mn-lt"/>
                <a:cs typeface="+mn-lt"/>
              </a:rPr>
              <a:t> </a:t>
            </a:r>
            <a:r>
              <a:rPr lang="en-US" sz="1700" dirty="0" err="1">
                <a:ea typeface="+mn-lt"/>
                <a:cs typeface="+mn-lt"/>
              </a:rPr>
              <a:t>su</a:t>
            </a:r>
            <a:r>
              <a:rPr lang="en-US" sz="1700" dirty="0">
                <a:ea typeface="+mn-lt"/>
                <a:cs typeface="+mn-lt"/>
              </a:rPr>
              <a:t> </a:t>
            </a:r>
            <a:r>
              <a:rPr lang="en-US" sz="1700" dirty="0" err="1">
                <a:ea typeface="+mn-lt"/>
                <a:cs typeface="+mn-lt"/>
              </a:rPr>
              <a:t>verimliliğini</a:t>
            </a:r>
            <a:r>
              <a:rPr lang="en-US" sz="1700" dirty="0">
                <a:ea typeface="+mn-lt"/>
                <a:cs typeface="+mn-lt"/>
              </a:rPr>
              <a:t> </a:t>
            </a:r>
            <a:r>
              <a:rPr lang="en-US" sz="1700" dirty="0" err="1">
                <a:ea typeface="+mn-lt"/>
                <a:cs typeface="+mn-lt"/>
              </a:rPr>
              <a:t>artırabilir</a:t>
            </a:r>
            <a:r>
              <a:rPr lang="en-US" sz="1700" dirty="0">
                <a:ea typeface="+mn-lt"/>
                <a:cs typeface="+mn-lt"/>
              </a:rPr>
              <a:t>.</a:t>
            </a:r>
            <a:endParaRPr lang="en-US" dirty="0">
              <a:ea typeface="+mn-lt"/>
              <a:cs typeface="+mn-lt"/>
            </a:endParaRPr>
          </a:p>
          <a:p>
            <a:pPr marL="0" indent="0">
              <a:buNone/>
            </a:pPr>
            <a:endParaRPr lang="en-US" sz="1700" dirty="0"/>
          </a:p>
        </p:txBody>
      </p:sp>
      <p:pic>
        <p:nvPicPr>
          <p:cNvPr id="5" name="Picture 4">
            <a:extLst>
              <a:ext uri="{FF2B5EF4-FFF2-40B4-BE49-F238E27FC236}">
                <a16:creationId xmlns:a16="http://schemas.microsoft.com/office/drawing/2014/main" id="{065561CE-0A69-3ED8-4956-9D87F475514A}"/>
              </a:ext>
            </a:extLst>
          </p:cNvPr>
          <p:cNvPicPr>
            <a:picLocks noChangeAspect="1"/>
          </p:cNvPicPr>
          <p:nvPr/>
        </p:nvPicPr>
        <p:blipFill>
          <a:blip r:embed="rId2" cstate="print">
            <a:extLst>
              <a:ext uri="{28A0092B-C50C-407E-A947-70E740481C1C}">
                <a14:useLocalDpi xmlns:a14="http://schemas.microsoft.com/office/drawing/2010/main" val="0"/>
              </a:ext>
            </a:extLst>
          </a:blip>
          <a:srcRect t="16792" b="16792"/>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791200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78BE-5F8A-D9FB-4C54-41318CBDE7C9}"/>
              </a:ext>
            </a:extLst>
          </p:cNvPr>
          <p:cNvSpPr>
            <a:spLocks noGrp="1"/>
          </p:cNvSpPr>
          <p:nvPr>
            <p:ph type="title"/>
          </p:nvPr>
        </p:nvSpPr>
        <p:spPr>
          <a:xfrm>
            <a:off x="678180" y="409702"/>
            <a:ext cx="4485861" cy="1088136"/>
          </a:xfrm>
        </p:spPr>
        <p:txBody>
          <a:bodyPr anchor="b">
            <a:normAutofit/>
          </a:bodyPr>
          <a:lstStyle/>
          <a:p>
            <a:r>
              <a:rPr lang="en-US" sz="3400" dirty="0" err="1">
                <a:ea typeface="+mj-lt"/>
                <a:cs typeface="+mj-lt"/>
              </a:rPr>
              <a:t>Tavsiyeler</a:t>
            </a:r>
            <a:endParaRPr lang="en-US" dirty="0" err="1"/>
          </a:p>
        </p:txBody>
      </p:sp>
      <p:sp>
        <p:nvSpPr>
          <p:cNvPr id="3" name="Content Placeholder 2">
            <a:extLst>
              <a:ext uri="{FF2B5EF4-FFF2-40B4-BE49-F238E27FC236}">
                <a16:creationId xmlns:a16="http://schemas.microsoft.com/office/drawing/2014/main" id="{EF236793-805E-39DA-D172-663E30CF1CEB}"/>
              </a:ext>
            </a:extLst>
          </p:cNvPr>
          <p:cNvSpPr>
            <a:spLocks noGrp="1"/>
          </p:cNvSpPr>
          <p:nvPr>
            <p:ph idx="1"/>
          </p:nvPr>
        </p:nvSpPr>
        <p:spPr>
          <a:xfrm>
            <a:off x="563879" y="2402586"/>
            <a:ext cx="4498848" cy="3584448"/>
          </a:xfrm>
        </p:spPr>
        <p:txBody>
          <a:bodyPr vert="horz" lIns="91440" tIns="45720" rIns="91440" bIns="45720" rtlCol="0" anchor="t">
            <a:normAutofit/>
          </a:bodyPr>
          <a:lstStyle/>
          <a:p>
            <a:pPr marL="0" indent="0">
              <a:buNone/>
            </a:pPr>
            <a:r>
              <a:rPr lang="en-US" sz="1700" dirty="0" err="1">
                <a:ea typeface="+mn-lt"/>
                <a:cs typeface="+mn-lt"/>
              </a:rPr>
              <a:t>Yağmur</a:t>
            </a:r>
            <a:r>
              <a:rPr lang="en-US" sz="1700" dirty="0">
                <a:ea typeface="+mn-lt"/>
                <a:cs typeface="+mn-lt"/>
              </a:rPr>
              <a:t> </a:t>
            </a:r>
            <a:r>
              <a:rPr lang="en-US" sz="1700" dirty="0" err="1">
                <a:ea typeface="+mn-lt"/>
                <a:cs typeface="+mn-lt"/>
              </a:rPr>
              <a:t>Suyu</a:t>
            </a:r>
            <a:r>
              <a:rPr lang="en-US" sz="1700" dirty="0">
                <a:ea typeface="+mn-lt"/>
                <a:cs typeface="+mn-lt"/>
              </a:rPr>
              <a:t> </a:t>
            </a:r>
            <a:r>
              <a:rPr lang="en-US" sz="1700" dirty="0" err="1">
                <a:ea typeface="+mn-lt"/>
                <a:cs typeface="+mn-lt"/>
              </a:rPr>
              <a:t>Toplama</a:t>
            </a:r>
            <a:r>
              <a:rPr lang="en-US" sz="1700" dirty="0">
                <a:ea typeface="+mn-lt"/>
                <a:cs typeface="+mn-lt"/>
              </a:rPr>
              <a:t> </a:t>
            </a:r>
            <a:r>
              <a:rPr lang="en-US" sz="1700" dirty="0" err="1">
                <a:ea typeface="+mn-lt"/>
                <a:cs typeface="+mn-lt"/>
              </a:rPr>
              <a:t>ve</a:t>
            </a:r>
            <a:r>
              <a:rPr lang="en-US" sz="1700" dirty="0">
                <a:ea typeface="+mn-lt"/>
                <a:cs typeface="+mn-lt"/>
              </a:rPr>
              <a:t> Geri </a:t>
            </a:r>
            <a:r>
              <a:rPr lang="en-US" sz="1700" dirty="0" err="1">
                <a:ea typeface="+mn-lt"/>
                <a:cs typeface="+mn-lt"/>
              </a:rPr>
              <a:t>Dönüşümü</a:t>
            </a:r>
            <a:r>
              <a:rPr lang="en-US" sz="1700" dirty="0">
                <a:ea typeface="+mn-lt"/>
                <a:cs typeface="+mn-lt"/>
              </a:rPr>
              <a:t>: </a:t>
            </a:r>
            <a:endParaRPr lang="tr-TR" sz="1700" dirty="0">
              <a:ea typeface="+mn-lt"/>
              <a:cs typeface="+mn-lt"/>
            </a:endParaRPr>
          </a:p>
          <a:p>
            <a:pPr marL="0" indent="0">
              <a:buNone/>
            </a:pPr>
            <a:endParaRPr lang="tr-TR" sz="1700" dirty="0">
              <a:ea typeface="+mn-lt"/>
              <a:cs typeface="+mn-lt"/>
            </a:endParaRPr>
          </a:p>
          <a:p>
            <a:r>
              <a:rPr lang="en-US" sz="1700" dirty="0">
                <a:ea typeface="+mn-lt"/>
                <a:cs typeface="+mn-lt"/>
              </a:rPr>
              <a:t>Belediye, </a:t>
            </a:r>
            <a:r>
              <a:rPr lang="en-US" sz="1700" dirty="0" err="1">
                <a:ea typeface="+mn-lt"/>
                <a:cs typeface="+mn-lt"/>
              </a:rPr>
              <a:t>yağmur</a:t>
            </a:r>
            <a:r>
              <a:rPr lang="en-US" sz="1700" dirty="0">
                <a:ea typeface="+mn-lt"/>
                <a:cs typeface="+mn-lt"/>
              </a:rPr>
              <a:t> </a:t>
            </a:r>
            <a:r>
              <a:rPr lang="en-US" sz="1700" dirty="0" err="1">
                <a:ea typeface="+mn-lt"/>
                <a:cs typeface="+mn-lt"/>
              </a:rPr>
              <a:t>suyunun</a:t>
            </a:r>
            <a:r>
              <a:rPr lang="en-US" sz="1700" dirty="0">
                <a:ea typeface="+mn-lt"/>
                <a:cs typeface="+mn-lt"/>
              </a:rPr>
              <a:t> </a:t>
            </a:r>
            <a:r>
              <a:rPr lang="en-US" sz="1700" dirty="0" err="1">
                <a:ea typeface="+mn-lt"/>
                <a:cs typeface="+mn-lt"/>
              </a:rPr>
              <a:t>toplanması</a:t>
            </a:r>
            <a:r>
              <a:rPr lang="en-US" sz="1700" dirty="0">
                <a:ea typeface="+mn-lt"/>
                <a:cs typeface="+mn-lt"/>
              </a:rPr>
              <a:t> </a:t>
            </a:r>
            <a:r>
              <a:rPr lang="en-US" sz="1700" dirty="0" err="1">
                <a:ea typeface="+mn-lt"/>
                <a:cs typeface="+mn-lt"/>
              </a:rPr>
              <a:t>ve</a:t>
            </a:r>
            <a:r>
              <a:rPr lang="en-US" sz="1700" dirty="0">
                <a:ea typeface="+mn-lt"/>
                <a:cs typeface="+mn-lt"/>
              </a:rPr>
              <a:t> </a:t>
            </a:r>
            <a:r>
              <a:rPr lang="en-US" sz="1700" dirty="0" err="1">
                <a:ea typeface="+mn-lt"/>
                <a:cs typeface="+mn-lt"/>
              </a:rPr>
              <a:t>geri</a:t>
            </a:r>
            <a:r>
              <a:rPr lang="en-US" sz="1700" dirty="0">
                <a:ea typeface="+mn-lt"/>
                <a:cs typeface="+mn-lt"/>
              </a:rPr>
              <a:t> </a:t>
            </a:r>
            <a:r>
              <a:rPr lang="en-US" sz="1700" dirty="0" err="1">
                <a:ea typeface="+mn-lt"/>
                <a:cs typeface="+mn-lt"/>
              </a:rPr>
              <a:t>dönüştürülmesi</a:t>
            </a:r>
            <a:r>
              <a:rPr lang="en-US" sz="1700" dirty="0">
                <a:ea typeface="+mn-lt"/>
                <a:cs typeface="+mn-lt"/>
              </a:rPr>
              <a:t> </a:t>
            </a:r>
            <a:r>
              <a:rPr lang="en-US" sz="1700" dirty="0" err="1">
                <a:ea typeface="+mn-lt"/>
                <a:cs typeface="+mn-lt"/>
              </a:rPr>
              <a:t>için</a:t>
            </a:r>
            <a:r>
              <a:rPr lang="en-US" sz="1700" dirty="0">
                <a:ea typeface="+mn-lt"/>
                <a:cs typeface="+mn-lt"/>
              </a:rPr>
              <a:t> </a:t>
            </a:r>
            <a:r>
              <a:rPr lang="en-US" sz="1700" dirty="0" err="1">
                <a:ea typeface="+mn-lt"/>
                <a:cs typeface="+mn-lt"/>
              </a:rPr>
              <a:t>altyapıyı</a:t>
            </a:r>
            <a:r>
              <a:rPr lang="en-US" sz="1700" dirty="0">
                <a:ea typeface="+mn-lt"/>
                <a:cs typeface="+mn-lt"/>
              </a:rPr>
              <a:t> </a:t>
            </a:r>
            <a:r>
              <a:rPr lang="en-US" sz="1700" dirty="0" err="1">
                <a:ea typeface="+mn-lt"/>
                <a:cs typeface="+mn-lt"/>
              </a:rPr>
              <a:t>geliştirebilir</a:t>
            </a:r>
            <a:r>
              <a:rPr lang="en-US" sz="1700" dirty="0">
                <a:ea typeface="+mn-lt"/>
                <a:cs typeface="+mn-lt"/>
              </a:rPr>
              <a:t>. </a:t>
            </a:r>
            <a:r>
              <a:rPr lang="en-US" sz="1700" dirty="0" err="1">
                <a:ea typeface="+mn-lt"/>
                <a:cs typeface="+mn-lt"/>
              </a:rPr>
              <a:t>Binaların</a:t>
            </a:r>
            <a:r>
              <a:rPr lang="en-US" sz="1700" dirty="0">
                <a:ea typeface="+mn-lt"/>
                <a:cs typeface="+mn-lt"/>
              </a:rPr>
              <a:t> </a:t>
            </a:r>
            <a:r>
              <a:rPr lang="en-US" sz="1700" dirty="0" err="1">
                <a:ea typeface="+mn-lt"/>
                <a:cs typeface="+mn-lt"/>
              </a:rPr>
              <a:t>çatılarından</a:t>
            </a:r>
            <a:r>
              <a:rPr lang="en-US" sz="1700" dirty="0">
                <a:ea typeface="+mn-lt"/>
                <a:cs typeface="+mn-lt"/>
              </a:rPr>
              <a:t> </a:t>
            </a:r>
            <a:r>
              <a:rPr lang="en-US" sz="1700" dirty="0" err="1">
                <a:ea typeface="+mn-lt"/>
                <a:cs typeface="+mn-lt"/>
              </a:rPr>
              <a:t>yağmur</a:t>
            </a:r>
            <a:r>
              <a:rPr lang="en-US" sz="1700" dirty="0">
                <a:ea typeface="+mn-lt"/>
                <a:cs typeface="+mn-lt"/>
              </a:rPr>
              <a:t> </a:t>
            </a:r>
            <a:r>
              <a:rPr lang="en-US" sz="1700" dirty="0" err="1">
                <a:ea typeface="+mn-lt"/>
                <a:cs typeface="+mn-lt"/>
              </a:rPr>
              <a:t>suyunun</a:t>
            </a:r>
            <a:r>
              <a:rPr lang="en-US" sz="1700" dirty="0">
                <a:ea typeface="+mn-lt"/>
                <a:cs typeface="+mn-lt"/>
              </a:rPr>
              <a:t> </a:t>
            </a:r>
            <a:r>
              <a:rPr lang="en-US" sz="1700" dirty="0" err="1">
                <a:ea typeface="+mn-lt"/>
                <a:cs typeface="+mn-lt"/>
              </a:rPr>
              <a:t>toplanması</a:t>
            </a:r>
            <a:r>
              <a:rPr lang="en-US" sz="1700" dirty="0">
                <a:ea typeface="+mn-lt"/>
                <a:cs typeface="+mn-lt"/>
              </a:rPr>
              <a:t> </a:t>
            </a:r>
            <a:r>
              <a:rPr lang="en-US" sz="1700" dirty="0" err="1">
                <a:ea typeface="+mn-lt"/>
                <a:cs typeface="+mn-lt"/>
              </a:rPr>
              <a:t>için</a:t>
            </a:r>
            <a:r>
              <a:rPr lang="en-US" sz="1700" dirty="0">
                <a:ea typeface="+mn-lt"/>
                <a:cs typeface="+mn-lt"/>
              </a:rPr>
              <a:t> </a:t>
            </a:r>
            <a:r>
              <a:rPr lang="en-US" sz="1700" dirty="0" err="1">
                <a:ea typeface="+mn-lt"/>
                <a:cs typeface="+mn-lt"/>
              </a:rPr>
              <a:t>sistemlerin</a:t>
            </a:r>
            <a:r>
              <a:rPr lang="en-US" sz="1700" dirty="0">
                <a:ea typeface="+mn-lt"/>
                <a:cs typeface="+mn-lt"/>
              </a:rPr>
              <a:t> </a:t>
            </a:r>
            <a:r>
              <a:rPr lang="en-US" sz="1700" dirty="0" err="1">
                <a:ea typeface="+mn-lt"/>
                <a:cs typeface="+mn-lt"/>
              </a:rPr>
              <a:t>kurulması</a:t>
            </a:r>
            <a:r>
              <a:rPr lang="en-US" sz="1700" dirty="0">
                <a:ea typeface="+mn-lt"/>
                <a:cs typeface="+mn-lt"/>
              </a:rPr>
              <a:t> </a:t>
            </a:r>
            <a:r>
              <a:rPr lang="en-US" sz="1700" dirty="0" err="1">
                <a:ea typeface="+mn-lt"/>
                <a:cs typeface="+mn-lt"/>
              </a:rPr>
              <a:t>teşvik</a:t>
            </a:r>
            <a:r>
              <a:rPr lang="en-US" sz="1700" dirty="0">
                <a:ea typeface="+mn-lt"/>
                <a:cs typeface="+mn-lt"/>
              </a:rPr>
              <a:t> </a:t>
            </a:r>
            <a:r>
              <a:rPr lang="en-US" sz="1700" dirty="0" err="1">
                <a:ea typeface="+mn-lt"/>
                <a:cs typeface="+mn-lt"/>
              </a:rPr>
              <a:t>edilebilir</a:t>
            </a:r>
            <a:r>
              <a:rPr lang="en-US" sz="1700" dirty="0">
                <a:ea typeface="+mn-lt"/>
                <a:cs typeface="+mn-lt"/>
              </a:rPr>
              <a:t>. </a:t>
            </a:r>
            <a:r>
              <a:rPr lang="en-US" sz="1700" dirty="0" err="1">
                <a:ea typeface="+mn-lt"/>
                <a:cs typeface="+mn-lt"/>
              </a:rPr>
              <a:t>Toplanan</a:t>
            </a:r>
            <a:r>
              <a:rPr lang="en-US" sz="1700" dirty="0">
                <a:ea typeface="+mn-lt"/>
                <a:cs typeface="+mn-lt"/>
              </a:rPr>
              <a:t> </a:t>
            </a:r>
            <a:r>
              <a:rPr lang="en-US" sz="1700" dirty="0" err="1">
                <a:ea typeface="+mn-lt"/>
                <a:cs typeface="+mn-lt"/>
              </a:rPr>
              <a:t>yağmur</a:t>
            </a:r>
            <a:r>
              <a:rPr lang="en-US" sz="1700" dirty="0">
                <a:ea typeface="+mn-lt"/>
                <a:cs typeface="+mn-lt"/>
              </a:rPr>
              <a:t> </a:t>
            </a:r>
            <a:r>
              <a:rPr lang="en-US" sz="1700" dirty="0" err="1">
                <a:ea typeface="+mn-lt"/>
                <a:cs typeface="+mn-lt"/>
              </a:rPr>
              <a:t>suyu</a:t>
            </a:r>
            <a:r>
              <a:rPr lang="en-US" sz="1700" dirty="0">
                <a:ea typeface="+mn-lt"/>
                <a:cs typeface="+mn-lt"/>
              </a:rPr>
              <a:t>, </a:t>
            </a:r>
            <a:r>
              <a:rPr lang="en-US" sz="1700" dirty="0" err="1">
                <a:ea typeface="+mn-lt"/>
                <a:cs typeface="+mn-lt"/>
              </a:rPr>
              <a:t>sulama</a:t>
            </a:r>
            <a:r>
              <a:rPr lang="en-US" sz="1700" dirty="0">
                <a:ea typeface="+mn-lt"/>
                <a:cs typeface="+mn-lt"/>
              </a:rPr>
              <a:t> </a:t>
            </a:r>
            <a:r>
              <a:rPr lang="en-US" sz="1700" dirty="0" err="1">
                <a:ea typeface="+mn-lt"/>
                <a:cs typeface="+mn-lt"/>
              </a:rPr>
              <a:t>veya</a:t>
            </a:r>
            <a:r>
              <a:rPr lang="en-US" sz="1700" dirty="0">
                <a:ea typeface="+mn-lt"/>
                <a:cs typeface="+mn-lt"/>
              </a:rPr>
              <a:t> </a:t>
            </a:r>
            <a:r>
              <a:rPr lang="en-US" sz="1700" dirty="0" err="1">
                <a:ea typeface="+mn-lt"/>
                <a:cs typeface="+mn-lt"/>
              </a:rPr>
              <a:t>endüstriyel</a:t>
            </a:r>
            <a:r>
              <a:rPr lang="en-US" sz="1700" dirty="0">
                <a:ea typeface="+mn-lt"/>
                <a:cs typeface="+mn-lt"/>
              </a:rPr>
              <a:t> </a:t>
            </a:r>
            <a:r>
              <a:rPr lang="en-US" sz="1700" dirty="0" err="1">
                <a:ea typeface="+mn-lt"/>
                <a:cs typeface="+mn-lt"/>
              </a:rPr>
              <a:t>amaçlar</a:t>
            </a:r>
            <a:r>
              <a:rPr lang="en-US" sz="1700" dirty="0">
                <a:ea typeface="+mn-lt"/>
                <a:cs typeface="+mn-lt"/>
              </a:rPr>
              <a:t> </a:t>
            </a:r>
            <a:r>
              <a:rPr lang="en-US" sz="1700" dirty="0" err="1">
                <a:ea typeface="+mn-lt"/>
                <a:cs typeface="+mn-lt"/>
              </a:rPr>
              <a:t>için</a:t>
            </a:r>
            <a:r>
              <a:rPr lang="en-US" sz="1700" dirty="0">
                <a:ea typeface="+mn-lt"/>
                <a:cs typeface="+mn-lt"/>
              </a:rPr>
              <a:t> </a:t>
            </a:r>
            <a:r>
              <a:rPr lang="en-US" sz="1700" dirty="0" err="1">
                <a:ea typeface="+mn-lt"/>
                <a:cs typeface="+mn-lt"/>
              </a:rPr>
              <a:t>kullanılabilir</a:t>
            </a:r>
            <a:r>
              <a:rPr lang="en-US" sz="1700" dirty="0">
                <a:ea typeface="+mn-lt"/>
                <a:cs typeface="+mn-lt"/>
              </a:rPr>
              <a:t>.</a:t>
            </a:r>
            <a:endParaRPr lang="en-US" sz="1700" dirty="0"/>
          </a:p>
        </p:txBody>
      </p:sp>
      <p:pic>
        <p:nvPicPr>
          <p:cNvPr id="5" name="Picture 4">
            <a:extLst>
              <a:ext uri="{FF2B5EF4-FFF2-40B4-BE49-F238E27FC236}">
                <a16:creationId xmlns:a16="http://schemas.microsoft.com/office/drawing/2014/main" id="{065561CE-0A69-3ED8-4956-9D87F475514A}"/>
              </a:ext>
            </a:extLst>
          </p:cNvPr>
          <p:cNvPicPr>
            <a:picLocks noChangeAspect="1"/>
          </p:cNvPicPr>
          <p:nvPr/>
        </p:nvPicPr>
        <p:blipFill>
          <a:blip r:embed="rId2">
            <a:extLst>
              <a:ext uri="{28A0092B-C50C-407E-A947-70E740481C1C}">
                <a14:useLocalDpi xmlns:a14="http://schemas.microsoft.com/office/drawing/2010/main" val="0"/>
              </a:ext>
            </a:extLst>
          </a:blip>
          <a:srcRect l="1025" r="1025"/>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114364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78BE-5F8A-D9FB-4C54-41318CBDE7C9}"/>
              </a:ext>
            </a:extLst>
          </p:cNvPr>
          <p:cNvSpPr>
            <a:spLocks noGrp="1"/>
          </p:cNvSpPr>
          <p:nvPr>
            <p:ph type="title"/>
          </p:nvPr>
        </p:nvSpPr>
        <p:spPr>
          <a:xfrm>
            <a:off x="678180" y="409702"/>
            <a:ext cx="4485861" cy="1088136"/>
          </a:xfrm>
        </p:spPr>
        <p:txBody>
          <a:bodyPr anchor="b">
            <a:normAutofit/>
          </a:bodyPr>
          <a:lstStyle/>
          <a:p>
            <a:r>
              <a:rPr lang="en-US" sz="3400" dirty="0" err="1">
                <a:ea typeface="+mj-lt"/>
                <a:cs typeface="+mj-lt"/>
              </a:rPr>
              <a:t>Tavsiyeler</a:t>
            </a:r>
            <a:endParaRPr lang="en-US" dirty="0" err="1"/>
          </a:p>
        </p:txBody>
      </p:sp>
      <p:sp>
        <p:nvSpPr>
          <p:cNvPr id="3" name="Content Placeholder 2">
            <a:extLst>
              <a:ext uri="{FF2B5EF4-FFF2-40B4-BE49-F238E27FC236}">
                <a16:creationId xmlns:a16="http://schemas.microsoft.com/office/drawing/2014/main" id="{EF236793-805E-39DA-D172-663E30CF1CEB}"/>
              </a:ext>
            </a:extLst>
          </p:cNvPr>
          <p:cNvSpPr>
            <a:spLocks noGrp="1"/>
          </p:cNvSpPr>
          <p:nvPr>
            <p:ph idx="1"/>
          </p:nvPr>
        </p:nvSpPr>
        <p:spPr>
          <a:xfrm>
            <a:off x="555373" y="2427986"/>
            <a:ext cx="4731473" cy="3584448"/>
          </a:xfrm>
        </p:spPr>
        <p:txBody>
          <a:bodyPr vert="horz" lIns="91440" tIns="45720" rIns="91440" bIns="45720" rtlCol="0" anchor="t">
            <a:normAutofit/>
          </a:bodyPr>
          <a:lstStyle/>
          <a:p>
            <a:pPr marL="0" indent="0">
              <a:buNone/>
            </a:pPr>
            <a:r>
              <a:rPr lang="en-US" sz="1700" dirty="0" err="1">
                <a:ea typeface="+mn-lt"/>
                <a:cs typeface="+mn-lt"/>
              </a:rPr>
              <a:t>Atık</a:t>
            </a:r>
            <a:r>
              <a:rPr lang="en-US" sz="1700" dirty="0">
                <a:ea typeface="+mn-lt"/>
                <a:cs typeface="+mn-lt"/>
              </a:rPr>
              <a:t> </a:t>
            </a:r>
            <a:r>
              <a:rPr lang="en-US" sz="1700" dirty="0" err="1">
                <a:ea typeface="+mn-lt"/>
                <a:cs typeface="+mn-lt"/>
              </a:rPr>
              <a:t>Su</a:t>
            </a:r>
            <a:r>
              <a:rPr lang="en-US" sz="1700" dirty="0">
                <a:ea typeface="+mn-lt"/>
                <a:cs typeface="+mn-lt"/>
              </a:rPr>
              <a:t> </a:t>
            </a:r>
            <a:r>
              <a:rPr lang="en-US" sz="1700" dirty="0" err="1">
                <a:ea typeface="+mn-lt"/>
                <a:cs typeface="+mn-lt"/>
              </a:rPr>
              <a:t>Arıtma</a:t>
            </a:r>
            <a:r>
              <a:rPr lang="en-US" sz="1700" dirty="0">
                <a:ea typeface="+mn-lt"/>
                <a:cs typeface="+mn-lt"/>
              </a:rPr>
              <a:t> </a:t>
            </a:r>
            <a:r>
              <a:rPr lang="en-US" sz="1700" dirty="0" err="1">
                <a:ea typeface="+mn-lt"/>
                <a:cs typeface="+mn-lt"/>
              </a:rPr>
              <a:t>ve</a:t>
            </a:r>
            <a:r>
              <a:rPr lang="en-US" sz="1700" dirty="0">
                <a:ea typeface="+mn-lt"/>
                <a:cs typeface="+mn-lt"/>
              </a:rPr>
              <a:t> Geri </a:t>
            </a:r>
            <a:r>
              <a:rPr lang="en-US" sz="1700" dirty="0" err="1">
                <a:ea typeface="+mn-lt"/>
                <a:cs typeface="+mn-lt"/>
              </a:rPr>
              <a:t>Kazanımı</a:t>
            </a:r>
            <a:r>
              <a:rPr lang="en-US" sz="1700" dirty="0">
                <a:ea typeface="+mn-lt"/>
                <a:cs typeface="+mn-lt"/>
              </a:rPr>
              <a:t>:</a:t>
            </a:r>
            <a:endParaRPr lang="tr-TR" sz="1700" dirty="0">
              <a:ea typeface="+mn-lt"/>
              <a:cs typeface="+mn-lt"/>
            </a:endParaRPr>
          </a:p>
          <a:p>
            <a:pPr marL="0" indent="0">
              <a:buNone/>
            </a:pPr>
            <a:endParaRPr lang="tr-TR" sz="1700" dirty="0">
              <a:ea typeface="+mn-lt"/>
              <a:cs typeface="+mn-lt"/>
            </a:endParaRPr>
          </a:p>
          <a:p>
            <a:r>
              <a:rPr lang="en-US" sz="1700" dirty="0">
                <a:ea typeface="+mn-lt"/>
                <a:cs typeface="+mn-lt"/>
              </a:rPr>
              <a:t>Belediye, </a:t>
            </a:r>
            <a:r>
              <a:rPr lang="en-US" sz="1700" dirty="0" err="1">
                <a:ea typeface="+mn-lt"/>
                <a:cs typeface="+mn-lt"/>
              </a:rPr>
              <a:t>atık</a:t>
            </a:r>
            <a:r>
              <a:rPr lang="en-US" sz="1700" dirty="0">
                <a:ea typeface="+mn-lt"/>
                <a:cs typeface="+mn-lt"/>
              </a:rPr>
              <a:t> </a:t>
            </a:r>
            <a:r>
              <a:rPr lang="en-US" sz="1700" dirty="0" err="1">
                <a:ea typeface="+mn-lt"/>
                <a:cs typeface="+mn-lt"/>
              </a:rPr>
              <a:t>su</a:t>
            </a:r>
            <a:r>
              <a:rPr lang="en-US" sz="1700" dirty="0">
                <a:ea typeface="+mn-lt"/>
                <a:cs typeface="+mn-lt"/>
              </a:rPr>
              <a:t> </a:t>
            </a:r>
            <a:r>
              <a:rPr lang="en-US" sz="1700" dirty="0" err="1">
                <a:ea typeface="+mn-lt"/>
                <a:cs typeface="+mn-lt"/>
              </a:rPr>
              <a:t>arıtma</a:t>
            </a:r>
            <a:r>
              <a:rPr lang="en-US" sz="1700" dirty="0">
                <a:ea typeface="+mn-lt"/>
                <a:cs typeface="+mn-lt"/>
              </a:rPr>
              <a:t> </a:t>
            </a:r>
            <a:r>
              <a:rPr lang="en-US" sz="1700" dirty="0" err="1">
                <a:ea typeface="+mn-lt"/>
                <a:cs typeface="+mn-lt"/>
              </a:rPr>
              <a:t>tesislerinin</a:t>
            </a:r>
            <a:r>
              <a:rPr lang="en-US" sz="1700" dirty="0">
                <a:ea typeface="+mn-lt"/>
                <a:cs typeface="+mn-lt"/>
              </a:rPr>
              <a:t> </a:t>
            </a:r>
            <a:r>
              <a:rPr lang="en-US" sz="1700" dirty="0" err="1">
                <a:ea typeface="+mn-lt"/>
                <a:cs typeface="+mn-lt"/>
              </a:rPr>
              <a:t>kapasitesini</a:t>
            </a:r>
            <a:r>
              <a:rPr lang="en-US" sz="1700" dirty="0">
                <a:ea typeface="+mn-lt"/>
                <a:cs typeface="+mn-lt"/>
              </a:rPr>
              <a:t> </a:t>
            </a:r>
            <a:r>
              <a:rPr lang="en-US" sz="1700" dirty="0" err="1">
                <a:ea typeface="+mn-lt"/>
                <a:cs typeface="+mn-lt"/>
              </a:rPr>
              <a:t>artırabilir</a:t>
            </a:r>
            <a:r>
              <a:rPr lang="en-US" sz="1700" dirty="0">
                <a:ea typeface="+mn-lt"/>
                <a:cs typeface="+mn-lt"/>
              </a:rPr>
              <a:t> </a:t>
            </a:r>
            <a:r>
              <a:rPr lang="en-US" sz="1700" dirty="0" err="1">
                <a:ea typeface="+mn-lt"/>
                <a:cs typeface="+mn-lt"/>
              </a:rPr>
              <a:t>ve</a:t>
            </a:r>
            <a:r>
              <a:rPr lang="en-US" sz="1700" dirty="0">
                <a:ea typeface="+mn-lt"/>
                <a:cs typeface="+mn-lt"/>
              </a:rPr>
              <a:t> </a:t>
            </a:r>
            <a:r>
              <a:rPr lang="en-US" sz="1700" dirty="0" err="1">
                <a:ea typeface="+mn-lt"/>
                <a:cs typeface="+mn-lt"/>
              </a:rPr>
              <a:t>daha</a:t>
            </a:r>
            <a:r>
              <a:rPr lang="en-US" sz="1700" dirty="0">
                <a:ea typeface="+mn-lt"/>
                <a:cs typeface="+mn-lt"/>
              </a:rPr>
              <a:t> </a:t>
            </a:r>
            <a:r>
              <a:rPr lang="en-US" sz="1700" dirty="0" err="1">
                <a:ea typeface="+mn-lt"/>
                <a:cs typeface="+mn-lt"/>
              </a:rPr>
              <a:t>etkili</a:t>
            </a:r>
            <a:r>
              <a:rPr lang="en-US" sz="1700" dirty="0">
                <a:ea typeface="+mn-lt"/>
                <a:cs typeface="+mn-lt"/>
              </a:rPr>
              <a:t> </a:t>
            </a:r>
            <a:r>
              <a:rPr lang="en-US" sz="1700" dirty="0" err="1">
                <a:ea typeface="+mn-lt"/>
                <a:cs typeface="+mn-lt"/>
              </a:rPr>
              <a:t>arıtma</a:t>
            </a:r>
            <a:r>
              <a:rPr lang="en-US" sz="1700" dirty="0">
                <a:ea typeface="+mn-lt"/>
                <a:cs typeface="+mn-lt"/>
              </a:rPr>
              <a:t> </a:t>
            </a:r>
            <a:r>
              <a:rPr lang="en-US" sz="1700" dirty="0" err="1">
                <a:ea typeface="+mn-lt"/>
                <a:cs typeface="+mn-lt"/>
              </a:rPr>
              <a:t>teknolojilerini</a:t>
            </a:r>
            <a:r>
              <a:rPr lang="en-US" sz="1700" dirty="0">
                <a:ea typeface="+mn-lt"/>
                <a:cs typeface="+mn-lt"/>
              </a:rPr>
              <a:t> </a:t>
            </a:r>
            <a:r>
              <a:rPr lang="en-US" sz="1700" dirty="0" err="1">
                <a:ea typeface="+mn-lt"/>
                <a:cs typeface="+mn-lt"/>
              </a:rPr>
              <a:t>benimseyebilir</a:t>
            </a:r>
            <a:r>
              <a:rPr lang="en-US" sz="1700" dirty="0">
                <a:ea typeface="+mn-lt"/>
                <a:cs typeface="+mn-lt"/>
              </a:rPr>
              <a:t>. </a:t>
            </a:r>
            <a:r>
              <a:rPr lang="en-US" sz="1700" dirty="0" err="1">
                <a:ea typeface="+mn-lt"/>
                <a:cs typeface="+mn-lt"/>
              </a:rPr>
              <a:t>Atık</a:t>
            </a:r>
            <a:r>
              <a:rPr lang="en-US" sz="1700" dirty="0">
                <a:ea typeface="+mn-lt"/>
                <a:cs typeface="+mn-lt"/>
              </a:rPr>
              <a:t> </a:t>
            </a:r>
            <a:r>
              <a:rPr lang="en-US" sz="1700" dirty="0" err="1">
                <a:ea typeface="+mn-lt"/>
                <a:cs typeface="+mn-lt"/>
              </a:rPr>
              <a:t>suyun</a:t>
            </a:r>
            <a:r>
              <a:rPr lang="en-US" sz="1700" dirty="0">
                <a:ea typeface="+mn-lt"/>
                <a:cs typeface="+mn-lt"/>
              </a:rPr>
              <a:t> </a:t>
            </a:r>
            <a:r>
              <a:rPr lang="en-US" sz="1700" dirty="0" err="1">
                <a:ea typeface="+mn-lt"/>
                <a:cs typeface="+mn-lt"/>
              </a:rPr>
              <a:t>geri</a:t>
            </a:r>
            <a:r>
              <a:rPr lang="en-US" sz="1700" dirty="0">
                <a:ea typeface="+mn-lt"/>
                <a:cs typeface="+mn-lt"/>
              </a:rPr>
              <a:t> </a:t>
            </a:r>
            <a:r>
              <a:rPr lang="en-US" sz="1700" dirty="0" err="1">
                <a:ea typeface="+mn-lt"/>
                <a:cs typeface="+mn-lt"/>
              </a:rPr>
              <a:t>kazanımı</a:t>
            </a:r>
            <a:r>
              <a:rPr lang="en-US" sz="1700" dirty="0">
                <a:ea typeface="+mn-lt"/>
                <a:cs typeface="+mn-lt"/>
              </a:rPr>
              <a:t> </a:t>
            </a:r>
            <a:r>
              <a:rPr lang="en-US" sz="1700" dirty="0" err="1">
                <a:ea typeface="+mn-lt"/>
                <a:cs typeface="+mn-lt"/>
              </a:rPr>
              <a:t>için</a:t>
            </a:r>
            <a:r>
              <a:rPr lang="en-US" sz="1700" dirty="0">
                <a:ea typeface="+mn-lt"/>
                <a:cs typeface="+mn-lt"/>
              </a:rPr>
              <a:t> </a:t>
            </a:r>
            <a:r>
              <a:rPr lang="en-US" sz="1700" dirty="0" err="1">
                <a:ea typeface="+mn-lt"/>
                <a:cs typeface="+mn-lt"/>
              </a:rPr>
              <a:t>yenilikçi</a:t>
            </a:r>
            <a:r>
              <a:rPr lang="en-US" sz="1700" dirty="0">
                <a:ea typeface="+mn-lt"/>
                <a:cs typeface="+mn-lt"/>
              </a:rPr>
              <a:t> </a:t>
            </a:r>
            <a:r>
              <a:rPr lang="en-US" sz="1700" dirty="0" err="1">
                <a:ea typeface="+mn-lt"/>
                <a:cs typeface="+mn-lt"/>
              </a:rPr>
              <a:t>yöntemler</a:t>
            </a:r>
            <a:r>
              <a:rPr lang="en-US" sz="1700" dirty="0">
                <a:ea typeface="+mn-lt"/>
                <a:cs typeface="+mn-lt"/>
              </a:rPr>
              <a:t> </a:t>
            </a:r>
            <a:r>
              <a:rPr lang="en-US" sz="1700" dirty="0" err="1">
                <a:ea typeface="+mn-lt"/>
                <a:cs typeface="+mn-lt"/>
              </a:rPr>
              <a:t>kullanarak</a:t>
            </a:r>
            <a:r>
              <a:rPr lang="en-US" sz="1700" dirty="0">
                <a:ea typeface="+mn-lt"/>
                <a:cs typeface="+mn-lt"/>
              </a:rPr>
              <a:t> </a:t>
            </a:r>
            <a:r>
              <a:rPr lang="en-US" sz="1700" dirty="0" err="1">
                <a:ea typeface="+mn-lt"/>
                <a:cs typeface="+mn-lt"/>
              </a:rPr>
              <a:t>arıtılmış</a:t>
            </a:r>
            <a:r>
              <a:rPr lang="en-US" sz="1700" dirty="0">
                <a:ea typeface="+mn-lt"/>
                <a:cs typeface="+mn-lt"/>
              </a:rPr>
              <a:t> </a:t>
            </a:r>
            <a:r>
              <a:rPr lang="en-US" sz="1700" dirty="0" err="1">
                <a:ea typeface="+mn-lt"/>
                <a:cs typeface="+mn-lt"/>
              </a:rPr>
              <a:t>suyu</a:t>
            </a:r>
            <a:r>
              <a:rPr lang="en-US" sz="1700" dirty="0">
                <a:ea typeface="+mn-lt"/>
                <a:cs typeface="+mn-lt"/>
              </a:rPr>
              <a:t> </a:t>
            </a:r>
            <a:r>
              <a:rPr lang="en-US" sz="1700" dirty="0" err="1">
                <a:ea typeface="+mn-lt"/>
                <a:cs typeface="+mn-lt"/>
              </a:rPr>
              <a:t>tekrar</a:t>
            </a:r>
            <a:r>
              <a:rPr lang="en-US" sz="1700" dirty="0">
                <a:ea typeface="+mn-lt"/>
                <a:cs typeface="+mn-lt"/>
              </a:rPr>
              <a:t> </a:t>
            </a:r>
            <a:r>
              <a:rPr lang="en-US" sz="1700" dirty="0" err="1">
                <a:ea typeface="+mn-lt"/>
                <a:cs typeface="+mn-lt"/>
              </a:rPr>
              <a:t>kullanılabilir</a:t>
            </a:r>
            <a:r>
              <a:rPr lang="en-US" sz="1700" dirty="0">
                <a:ea typeface="+mn-lt"/>
                <a:cs typeface="+mn-lt"/>
              </a:rPr>
              <a:t> hale </a:t>
            </a:r>
            <a:r>
              <a:rPr lang="en-US" sz="1700" dirty="0" err="1">
                <a:ea typeface="+mn-lt"/>
                <a:cs typeface="+mn-lt"/>
              </a:rPr>
              <a:t>getirebilir</a:t>
            </a:r>
            <a:r>
              <a:rPr lang="en-US" sz="1700" dirty="0">
                <a:ea typeface="+mn-lt"/>
                <a:cs typeface="+mn-lt"/>
              </a:rPr>
              <a:t>. Bu, </a:t>
            </a:r>
            <a:r>
              <a:rPr lang="en-US" sz="1700" dirty="0" err="1">
                <a:ea typeface="+mn-lt"/>
                <a:cs typeface="+mn-lt"/>
              </a:rPr>
              <a:t>tarımda</a:t>
            </a:r>
            <a:r>
              <a:rPr lang="en-US" sz="1700" dirty="0">
                <a:ea typeface="+mn-lt"/>
                <a:cs typeface="+mn-lt"/>
              </a:rPr>
              <a:t> </a:t>
            </a:r>
            <a:r>
              <a:rPr lang="en-US" sz="1700" dirty="0" err="1">
                <a:ea typeface="+mn-lt"/>
                <a:cs typeface="+mn-lt"/>
              </a:rPr>
              <a:t>ve</a:t>
            </a:r>
            <a:r>
              <a:rPr lang="en-US" sz="1700" dirty="0">
                <a:ea typeface="+mn-lt"/>
                <a:cs typeface="+mn-lt"/>
              </a:rPr>
              <a:t> </a:t>
            </a:r>
            <a:r>
              <a:rPr lang="en-US" sz="1700" dirty="0" err="1">
                <a:ea typeface="+mn-lt"/>
                <a:cs typeface="+mn-lt"/>
              </a:rPr>
              <a:t>endüstride</a:t>
            </a:r>
            <a:r>
              <a:rPr lang="en-US" sz="1700" dirty="0">
                <a:ea typeface="+mn-lt"/>
                <a:cs typeface="+mn-lt"/>
              </a:rPr>
              <a:t> </a:t>
            </a:r>
            <a:r>
              <a:rPr lang="en-US" sz="1700" dirty="0" err="1">
                <a:ea typeface="+mn-lt"/>
                <a:cs typeface="+mn-lt"/>
              </a:rPr>
              <a:t>su</a:t>
            </a:r>
            <a:r>
              <a:rPr lang="en-US" sz="1700" dirty="0">
                <a:ea typeface="+mn-lt"/>
                <a:cs typeface="+mn-lt"/>
              </a:rPr>
              <a:t> </a:t>
            </a:r>
            <a:r>
              <a:rPr lang="en-US" sz="1700" dirty="0" err="1">
                <a:ea typeface="+mn-lt"/>
                <a:cs typeface="+mn-lt"/>
              </a:rPr>
              <a:t>kullanımını</a:t>
            </a:r>
            <a:r>
              <a:rPr lang="en-US" sz="1700" dirty="0">
                <a:ea typeface="+mn-lt"/>
                <a:cs typeface="+mn-lt"/>
              </a:rPr>
              <a:t> </a:t>
            </a:r>
            <a:r>
              <a:rPr lang="en-US" sz="1700" dirty="0" err="1">
                <a:ea typeface="+mn-lt"/>
                <a:cs typeface="+mn-lt"/>
              </a:rPr>
              <a:t>azaltabilir</a:t>
            </a:r>
            <a:r>
              <a:rPr lang="en-US" sz="1700" dirty="0">
                <a:ea typeface="+mn-lt"/>
                <a:cs typeface="+mn-lt"/>
              </a:rPr>
              <a:t>.</a:t>
            </a:r>
            <a:endParaRPr lang="en-US" dirty="0">
              <a:ea typeface="+mn-lt"/>
              <a:cs typeface="+mn-lt"/>
            </a:endParaRPr>
          </a:p>
          <a:p>
            <a:pPr marL="0" indent="0">
              <a:buNone/>
            </a:pPr>
            <a:endParaRPr lang="en-US" sz="1700" dirty="0"/>
          </a:p>
        </p:txBody>
      </p:sp>
      <p:pic>
        <p:nvPicPr>
          <p:cNvPr id="5" name="Picture 4">
            <a:extLst>
              <a:ext uri="{FF2B5EF4-FFF2-40B4-BE49-F238E27FC236}">
                <a16:creationId xmlns:a16="http://schemas.microsoft.com/office/drawing/2014/main" id="{065561CE-0A69-3ED8-4956-9D87F475514A}"/>
              </a:ext>
            </a:extLst>
          </p:cNvPr>
          <p:cNvPicPr>
            <a:picLocks noChangeAspect="1"/>
          </p:cNvPicPr>
          <p:nvPr/>
        </p:nvPicPr>
        <p:blipFill>
          <a:blip r:embed="rId2">
            <a:extLst>
              <a:ext uri="{28A0092B-C50C-407E-A947-70E740481C1C}">
                <a14:useLocalDpi xmlns:a14="http://schemas.microsoft.com/office/drawing/2010/main" val="0"/>
              </a:ext>
            </a:extLst>
          </a:blip>
          <a:srcRect t="16806" b="16806"/>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158609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B5B4F3-EAFA-C8BD-A769-B48231374496}"/>
              </a:ext>
            </a:extLst>
          </p:cNvPr>
          <p:cNvSpPr>
            <a:spLocks noGrp="1"/>
          </p:cNvSpPr>
          <p:nvPr>
            <p:ph type="title"/>
          </p:nvPr>
        </p:nvSpPr>
        <p:spPr>
          <a:xfrm>
            <a:off x="621792" y="1161288"/>
            <a:ext cx="3602736" cy="4526280"/>
          </a:xfrm>
        </p:spPr>
        <p:txBody>
          <a:bodyPr>
            <a:normAutofit/>
          </a:bodyPr>
          <a:lstStyle/>
          <a:p>
            <a:r>
              <a:rPr lang="en-US" dirty="0" err="1">
                <a:ea typeface="+mj-lt"/>
                <a:cs typeface="+mj-lt"/>
              </a:rPr>
              <a:t>Sınırlamalar</a:t>
            </a:r>
            <a:r>
              <a:rPr lang="en-US" dirty="0">
                <a:ea typeface="+mj-lt"/>
                <a:cs typeface="+mj-lt"/>
              </a:rPr>
              <a:t> </a:t>
            </a:r>
            <a:r>
              <a:rPr lang="en-US" dirty="0" err="1">
                <a:ea typeface="+mj-lt"/>
                <a:cs typeface="+mj-lt"/>
              </a:rPr>
              <a:t>ve</a:t>
            </a:r>
            <a:r>
              <a:rPr lang="en-US" dirty="0">
                <a:ea typeface="+mj-lt"/>
                <a:cs typeface="+mj-lt"/>
              </a:rPr>
              <a:t> </a:t>
            </a:r>
            <a:r>
              <a:rPr lang="en-US" dirty="0" err="1">
                <a:ea typeface="+mj-lt"/>
                <a:cs typeface="+mj-lt"/>
              </a:rPr>
              <a:t>Gelecek</a:t>
            </a:r>
            <a:r>
              <a:rPr lang="en-US" dirty="0">
                <a:ea typeface="+mj-lt"/>
                <a:cs typeface="+mj-lt"/>
              </a:rPr>
              <a:t> </a:t>
            </a:r>
            <a:r>
              <a:rPr lang="en-US" dirty="0" err="1">
                <a:ea typeface="+mj-lt"/>
                <a:cs typeface="+mj-lt"/>
              </a:rPr>
              <a:t>Çalışmalar</a:t>
            </a:r>
            <a:endParaRPr lang="en-US" dirty="0" err="1"/>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7275526-F9B1-DAE7-2999-2DB3D8EE67E0}"/>
              </a:ext>
            </a:extLst>
          </p:cNvPr>
          <p:cNvSpPr>
            <a:spLocks noGrp="1"/>
          </p:cNvSpPr>
          <p:nvPr>
            <p:ph idx="1"/>
          </p:nvPr>
        </p:nvSpPr>
        <p:spPr>
          <a:xfrm>
            <a:off x="5434149" y="932688"/>
            <a:ext cx="5916603" cy="4992624"/>
          </a:xfrm>
        </p:spPr>
        <p:txBody>
          <a:bodyPr vert="horz" lIns="91440" tIns="45720" rIns="91440" bIns="45720" rtlCol="0" anchor="ctr">
            <a:normAutofit/>
          </a:bodyPr>
          <a:lstStyle/>
          <a:p>
            <a:r>
              <a:rPr lang="en-US" sz="2000" err="1">
                <a:ea typeface="+mn-lt"/>
                <a:cs typeface="+mn-lt"/>
              </a:rPr>
              <a:t>Sınırlamalar</a:t>
            </a:r>
            <a:r>
              <a:rPr lang="en-US" sz="2000">
                <a:ea typeface="+mn-lt"/>
                <a:cs typeface="+mn-lt"/>
              </a:rPr>
              <a:t>.</a:t>
            </a:r>
            <a:endParaRPr lang="en-US"/>
          </a:p>
          <a:p>
            <a:endParaRPr lang="en-US"/>
          </a:p>
          <a:p>
            <a:r>
              <a:rPr lang="en-US" sz="2000" dirty="0" err="1">
                <a:ea typeface="+mn-lt"/>
                <a:cs typeface="+mn-lt"/>
              </a:rPr>
              <a:t>Modellerimiz</a:t>
            </a:r>
            <a:r>
              <a:rPr lang="en-US" sz="2000" dirty="0">
                <a:ea typeface="+mn-lt"/>
                <a:cs typeface="+mn-lt"/>
              </a:rPr>
              <a:t> </a:t>
            </a:r>
            <a:r>
              <a:rPr lang="en-US" sz="2000" dirty="0" err="1">
                <a:ea typeface="+mn-lt"/>
                <a:cs typeface="+mn-lt"/>
              </a:rPr>
              <a:t>belirli</a:t>
            </a:r>
            <a:r>
              <a:rPr lang="en-US" sz="2000" dirty="0">
                <a:ea typeface="+mn-lt"/>
                <a:cs typeface="+mn-lt"/>
              </a:rPr>
              <a:t> </a:t>
            </a:r>
            <a:r>
              <a:rPr lang="en-US" sz="2000" dirty="0" err="1">
                <a:ea typeface="+mn-lt"/>
                <a:cs typeface="+mn-lt"/>
              </a:rPr>
              <a:t>varsayımlarda</a:t>
            </a:r>
            <a:r>
              <a:rPr lang="en-US" sz="2000" dirty="0">
                <a:ea typeface="+mn-lt"/>
                <a:cs typeface="+mn-lt"/>
              </a:rPr>
              <a:t> </a:t>
            </a:r>
            <a:r>
              <a:rPr lang="en-US" sz="2000" dirty="0" err="1">
                <a:ea typeface="+mn-lt"/>
                <a:cs typeface="+mn-lt"/>
              </a:rPr>
              <a:t>bulunmakta</a:t>
            </a:r>
            <a:r>
              <a:rPr lang="en-US" sz="2000" dirty="0">
                <a:ea typeface="+mn-lt"/>
                <a:cs typeface="+mn-lt"/>
              </a:rPr>
              <a:t> </a:t>
            </a:r>
            <a:r>
              <a:rPr lang="en-US" sz="2000" dirty="0" err="1">
                <a:ea typeface="+mn-lt"/>
                <a:cs typeface="+mn-lt"/>
              </a:rPr>
              <a:t>ve</a:t>
            </a:r>
            <a:r>
              <a:rPr lang="en-US" sz="2000" dirty="0">
                <a:ea typeface="+mn-lt"/>
                <a:cs typeface="+mn-lt"/>
              </a:rPr>
              <a:t> </a:t>
            </a:r>
            <a:r>
              <a:rPr lang="en-US" sz="2000" dirty="0" err="1">
                <a:ea typeface="+mn-lt"/>
                <a:cs typeface="+mn-lt"/>
              </a:rPr>
              <a:t>baraj</a:t>
            </a:r>
            <a:r>
              <a:rPr lang="en-US" sz="2000" dirty="0">
                <a:ea typeface="+mn-lt"/>
                <a:cs typeface="+mn-lt"/>
              </a:rPr>
              <a:t> </a:t>
            </a:r>
            <a:r>
              <a:rPr lang="en-US" sz="2000" dirty="0" err="1">
                <a:ea typeface="+mn-lt"/>
                <a:cs typeface="+mn-lt"/>
              </a:rPr>
              <a:t>doluluk</a:t>
            </a:r>
            <a:r>
              <a:rPr lang="en-US" sz="2000" dirty="0">
                <a:ea typeface="+mn-lt"/>
                <a:cs typeface="+mn-lt"/>
              </a:rPr>
              <a:t> </a:t>
            </a:r>
            <a:r>
              <a:rPr lang="en-US" sz="2000" dirty="0" err="1">
                <a:ea typeface="+mn-lt"/>
                <a:cs typeface="+mn-lt"/>
              </a:rPr>
              <a:t>oranlarını</a:t>
            </a:r>
            <a:r>
              <a:rPr lang="en-US" sz="2000" dirty="0">
                <a:ea typeface="+mn-lt"/>
                <a:cs typeface="+mn-lt"/>
              </a:rPr>
              <a:t> </a:t>
            </a:r>
            <a:r>
              <a:rPr lang="en-US" sz="2000" dirty="0" err="1">
                <a:ea typeface="+mn-lt"/>
                <a:cs typeface="+mn-lt"/>
              </a:rPr>
              <a:t>etkileyebilecek</a:t>
            </a:r>
            <a:r>
              <a:rPr lang="en-US" sz="2000" dirty="0">
                <a:ea typeface="+mn-lt"/>
                <a:cs typeface="+mn-lt"/>
              </a:rPr>
              <a:t> </a:t>
            </a:r>
            <a:r>
              <a:rPr lang="en-US" sz="2000" dirty="0" err="1">
                <a:ea typeface="+mn-lt"/>
                <a:cs typeface="+mn-lt"/>
              </a:rPr>
              <a:t>tüm</a:t>
            </a:r>
            <a:r>
              <a:rPr lang="en-US" sz="2000" dirty="0">
                <a:ea typeface="+mn-lt"/>
                <a:cs typeface="+mn-lt"/>
              </a:rPr>
              <a:t> </a:t>
            </a:r>
            <a:r>
              <a:rPr lang="en-US" sz="2000" dirty="0" err="1">
                <a:ea typeface="+mn-lt"/>
                <a:cs typeface="+mn-lt"/>
              </a:rPr>
              <a:t>olası</a:t>
            </a:r>
            <a:r>
              <a:rPr lang="en-US" sz="2000" dirty="0">
                <a:ea typeface="+mn-lt"/>
                <a:cs typeface="+mn-lt"/>
              </a:rPr>
              <a:t> </a:t>
            </a:r>
            <a:r>
              <a:rPr lang="en-US" sz="2000" dirty="0" err="1">
                <a:ea typeface="+mn-lt"/>
                <a:cs typeface="+mn-lt"/>
              </a:rPr>
              <a:t>faktörleri</a:t>
            </a:r>
            <a:r>
              <a:rPr lang="en-US" sz="2000" dirty="0">
                <a:ea typeface="+mn-lt"/>
                <a:cs typeface="+mn-lt"/>
              </a:rPr>
              <a:t> </a:t>
            </a:r>
            <a:r>
              <a:rPr lang="en-US" sz="2000" dirty="0" err="1">
                <a:ea typeface="+mn-lt"/>
                <a:cs typeface="+mn-lt"/>
              </a:rPr>
              <a:t>dikkate</a:t>
            </a:r>
            <a:r>
              <a:rPr lang="en-US" sz="2000" dirty="0">
                <a:ea typeface="+mn-lt"/>
                <a:cs typeface="+mn-lt"/>
              </a:rPr>
              <a:t> </a:t>
            </a:r>
            <a:r>
              <a:rPr lang="en-US" sz="2000" dirty="0" err="1">
                <a:ea typeface="+mn-lt"/>
                <a:cs typeface="+mn-lt"/>
              </a:rPr>
              <a:t>almamaktadır</a:t>
            </a:r>
            <a:r>
              <a:rPr lang="en-US" sz="2000" dirty="0">
                <a:ea typeface="+mn-lt"/>
                <a:cs typeface="+mn-lt"/>
              </a:rPr>
              <a:t>.</a:t>
            </a:r>
            <a:endParaRPr lang="en-US" dirty="0"/>
          </a:p>
          <a:p>
            <a:endParaRPr lang="en-US"/>
          </a:p>
          <a:p>
            <a:r>
              <a:rPr lang="en-US" sz="2000" dirty="0" err="1">
                <a:ea typeface="+mn-lt"/>
                <a:cs typeface="+mn-lt"/>
              </a:rPr>
              <a:t>Gelecek</a:t>
            </a:r>
            <a:r>
              <a:rPr lang="en-US" sz="2000" dirty="0">
                <a:ea typeface="+mn-lt"/>
                <a:cs typeface="+mn-lt"/>
              </a:rPr>
              <a:t> </a:t>
            </a:r>
            <a:r>
              <a:rPr lang="en-US" sz="2000" dirty="0" err="1">
                <a:ea typeface="+mn-lt"/>
                <a:cs typeface="+mn-lt"/>
              </a:rPr>
              <a:t>Çalışmalar</a:t>
            </a:r>
            <a:r>
              <a:rPr lang="en-US" sz="2000" dirty="0">
                <a:ea typeface="+mn-lt"/>
                <a:cs typeface="+mn-lt"/>
              </a:rPr>
              <a:t>.</a:t>
            </a:r>
            <a:endParaRPr lang="en-US" dirty="0">
              <a:ea typeface="+mn-lt"/>
              <a:cs typeface="+mn-lt"/>
            </a:endParaRPr>
          </a:p>
          <a:p>
            <a:endParaRPr lang="en-US"/>
          </a:p>
          <a:p>
            <a:r>
              <a:rPr lang="en-US" sz="2000" dirty="0" err="1">
                <a:ea typeface="+mn-lt"/>
                <a:cs typeface="+mn-lt"/>
              </a:rPr>
              <a:t>Tahminlerimizin</a:t>
            </a:r>
            <a:r>
              <a:rPr lang="en-US" sz="2000" dirty="0">
                <a:ea typeface="+mn-lt"/>
                <a:cs typeface="+mn-lt"/>
              </a:rPr>
              <a:t> </a:t>
            </a:r>
            <a:r>
              <a:rPr lang="en-US" sz="2000" dirty="0" err="1">
                <a:ea typeface="+mn-lt"/>
                <a:cs typeface="+mn-lt"/>
              </a:rPr>
              <a:t>doğruluğunu</a:t>
            </a:r>
            <a:r>
              <a:rPr lang="en-US" sz="2000" dirty="0">
                <a:ea typeface="+mn-lt"/>
                <a:cs typeface="+mn-lt"/>
              </a:rPr>
              <a:t> </a:t>
            </a:r>
            <a:r>
              <a:rPr lang="en-US" sz="2000" dirty="0" err="1">
                <a:ea typeface="+mn-lt"/>
                <a:cs typeface="+mn-lt"/>
              </a:rPr>
              <a:t>artırmak</a:t>
            </a:r>
            <a:r>
              <a:rPr lang="en-US" sz="2000" dirty="0">
                <a:ea typeface="+mn-lt"/>
                <a:cs typeface="+mn-lt"/>
              </a:rPr>
              <a:t> </a:t>
            </a:r>
            <a:r>
              <a:rPr lang="en-US" sz="2000" dirty="0" err="1">
                <a:ea typeface="+mn-lt"/>
                <a:cs typeface="+mn-lt"/>
              </a:rPr>
              <a:t>için</a:t>
            </a:r>
            <a:r>
              <a:rPr lang="en-US" sz="2000" dirty="0">
                <a:ea typeface="+mn-lt"/>
                <a:cs typeface="+mn-lt"/>
              </a:rPr>
              <a:t> ek </a:t>
            </a:r>
            <a:r>
              <a:rPr lang="en-US" sz="2000" dirty="0" err="1">
                <a:ea typeface="+mn-lt"/>
                <a:cs typeface="+mn-lt"/>
              </a:rPr>
              <a:t>verileri</a:t>
            </a:r>
            <a:r>
              <a:rPr lang="en-US" sz="2000" dirty="0">
                <a:ea typeface="+mn-lt"/>
                <a:cs typeface="+mn-lt"/>
              </a:rPr>
              <a:t> </a:t>
            </a:r>
            <a:r>
              <a:rPr lang="en-US" sz="2000" dirty="0" err="1">
                <a:ea typeface="+mn-lt"/>
                <a:cs typeface="+mn-lt"/>
              </a:rPr>
              <a:t>dahil</a:t>
            </a:r>
            <a:r>
              <a:rPr lang="en-US" sz="2000" dirty="0">
                <a:ea typeface="+mn-lt"/>
                <a:cs typeface="+mn-lt"/>
              </a:rPr>
              <a:t> </a:t>
            </a:r>
            <a:r>
              <a:rPr lang="en-US" sz="2000" dirty="0" err="1">
                <a:ea typeface="+mn-lt"/>
                <a:cs typeface="+mn-lt"/>
              </a:rPr>
              <a:t>etmeyi</a:t>
            </a:r>
            <a:r>
              <a:rPr lang="en-US" sz="2000" dirty="0">
                <a:ea typeface="+mn-lt"/>
                <a:cs typeface="+mn-lt"/>
              </a:rPr>
              <a:t> </a:t>
            </a:r>
            <a:r>
              <a:rPr lang="en-US" sz="2000" dirty="0" err="1">
                <a:ea typeface="+mn-lt"/>
                <a:cs typeface="+mn-lt"/>
              </a:rPr>
              <a:t>ve</a:t>
            </a:r>
            <a:r>
              <a:rPr lang="en-US" sz="2000" dirty="0">
                <a:ea typeface="+mn-lt"/>
                <a:cs typeface="+mn-lt"/>
              </a:rPr>
              <a:t> </a:t>
            </a:r>
            <a:r>
              <a:rPr lang="en-US" sz="2000" dirty="0" err="1">
                <a:ea typeface="+mn-lt"/>
                <a:cs typeface="+mn-lt"/>
              </a:rPr>
              <a:t>diğer</a:t>
            </a:r>
            <a:r>
              <a:rPr lang="en-US" sz="2000" dirty="0">
                <a:ea typeface="+mn-lt"/>
                <a:cs typeface="+mn-lt"/>
              </a:rPr>
              <a:t> </a:t>
            </a:r>
            <a:r>
              <a:rPr lang="en-US" sz="2000" dirty="0" err="1">
                <a:ea typeface="+mn-lt"/>
                <a:cs typeface="+mn-lt"/>
              </a:rPr>
              <a:t>modelleri</a:t>
            </a:r>
            <a:r>
              <a:rPr lang="en-US" sz="2000" dirty="0">
                <a:ea typeface="+mn-lt"/>
                <a:cs typeface="+mn-lt"/>
              </a:rPr>
              <a:t> </a:t>
            </a:r>
            <a:r>
              <a:rPr lang="en-US" sz="2000" dirty="0" err="1">
                <a:ea typeface="+mn-lt"/>
                <a:cs typeface="+mn-lt"/>
              </a:rPr>
              <a:t>keşfetmeyi</a:t>
            </a:r>
            <a:r>
              <a:rPr lang="en-US" sz="2000" dirty="0">
                <a:ea typeface="+mn-lt"/>
                <a:cs typeface="+mn-lt"/>
              </a:rPr>
              <a:t> </a:t>
            </a:r>
            <a:r>
              <a:rPr lang="en-US" sz="2000" dirty="0" err="1">
                <a:ea typeface="+mn-lt"/>
                <a:cs typeface="+mn-lt"/>
              </a:rPr>
              <a:t>planlıyoruz</a:t>
            </a:r>
            <a:r>
              <a:rPr lang="en-US" sz="2000" dirty="0">
                <a:ea typeface="+mn-lt"/>
                <a:cs typeface="+mn-lt"/>
              </a:rPr>
              <a:t>.</a:t>
            </a:r>
            <a:endParaRPr lang="en-US" dirty="0">
              <a:ea typeface="+mn-lt"/>
              <a:cs typeface="+mn-lt"/>
            </a:endParaRPr>
          </a:p>
          <a:p>
            <a:endParaRPr lang="en-US" sz="2000"/>
          </a:p>
        </p:txBody>
      </p:sp>
    </p:spTree>
    <p:extLst>
      <p:ext uri="{BB962C8B-B14F-4D97-AF65-F5344CB8AC3E}">
        <p14:creationId xmlns:p14="http://schemas.microsoft.com/office/powerpoint/2010/main" val="2642278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79FFB-53EA-8EF0-DCA0-AA992FD844D3}"/>
              </a:ext>
            </a:extLst>
          </p:cNvPr>
          <p:cNvSpPr>
            <a:spLocks noGrp="1"/>
          </p:cNvSpPr>
          <p:nvPr>
            <p:ph type="title"/>
          </p:nvPr>
        </p:nvSpPr>
        <p:spPr/>
        <p:txBody>
          <a:bodyPr/>
          <a:lstStyle/>
          <a:p>
            <a:r>
              <a:rPr lang="en-US" dirty="0">
                <a:ea typeface="+mj-lt"/>
                <a:cs typeface="+mj-lt"/>
              </a:rPr>
              <a:t>Amaç</a:t>
            </a:r>
            <a:endParaRPr lang="en-US" dirty="0"/>
          </a:p>
        </p:txBody>
      </p:sp>
      <p:graphicFrame>
        <p:nvGraphicFramePr>
          <p:cNvPr id="10" name="Content Placeholder 2">
            <a:extLst>
              <a:ext uri="{FF2B5EF4-FFF2-40B4-BE49-F238E27FC236}">
                <a16:creationId xmlns:a16="http://schemas.microsoft.com/office/drawing/2014/main" id="{6C795483-06A6-6607-8999-A4B44E96E46F}"/>
              </a:ext>
            </a:extLst>
          </p:cNvPr>
          <p:cNvGraphicFramePr>
            <a:graphicFrameLocks noGrp="1"/>
          </p:cNvGraphicFramePr>
          <p:nvPr>
            <p:ph idx="1"/>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5340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21BCD-DC80-22E1-7CF8-4072E1B8FB70}"/>
              </a:ext>
            </a:extLst>
          </p:cNvPr>
          <p:cNvSpPr>
            <a:spLocks noGrp="1"/>
          </p:cNvSpPr>
          <p:nvPr>
            <p:ph type="title"/>
          </p:nvPr>
        </p:nvSpPr>
        <p:spPr>
          <a:xfrm>
            <a:off x="1060414" y="1165859"/>
            <a:ext cx="3602736" cy="4526280"/>
          </a:xfrm>
        </p:spPr>
        <p:txBody>
          <a:bodyPr>
            <a:normAutofit/>
          </a:bodyPr>
          <a:lstStyle/>
          <a:p>
            <a:r>
              <a:rPr lang="tr-TR" dirty="0">
                <a:ea typeface="+mj-lt"/>
                <a:cs typeface="+mj-lt"/>
              </a:rPr>
              <a:t>Teşekkürler…</a:t>
            </a:r>
            <a:endParaRPr lang="en-US" dirty="0" err="1"/>
          </a:p>
        </p:txBody>
      </p:sp>
      <p:sp>
        <p:nvSpPr>
          <p:cNvPr id="3" name="Content Placeholder 2">
            <a:extLst>
              <a:ext uri="{FF2B5EF4-FFF2-40B4-BE49-F238E27FC236}">
                <a16:creationId xmlns:a16="http://schemas.microsoft.com/office/drawing/2014/main" id="{AE6F6077-22AF-990A-8D87-177D86A0D162}"/>
              </a:ext>
            </a:extLst>
          </p:cNvPr>
          <p:cNvSpPr>
            <a:spLocks noGrp="1"/>
          </p:cNvSpPr>
          <p:nvPr>
            <p:ph idx="1"/>
          </p:nvPr>
        </p:nvSpPr>
        <p:spPr>
          <a:xfrm>
            <a:off x="6831149" y="1777238"/>
            <a:ext cx="5916603" cy="4992624"/>
          </a:xfrm>
        </p:spPr>
        <p:txBody>
          <a:bodyPr vert="horz" lIns="91440" tIns="45720" rIns="91440" bIns="45720" rtlCol="0" anchor="ctr">
            <a:normAutofit/>
          </a:bodyPr>
          <a:lstStyle/>
          <a:p>
            <a:endParaRPr lang="en-US" sz="2000" dirty="0"/>
          </a:p>
          <a:p>
            <a:endParaRPr lang="en-US" dirty="0"/>
          </a:p>
          <a:p>
            <a:endParaRPr lang="en-US" sz="2000" dirty="0">
              <a:ea typeface="+mn-lt"/>
              <a:cs typeface="+mn-lt"/>
            </a:endParaRPr>
          </a:p>
          <a:p>
            <a:endParaRPr lang="en-US" sz="2000" dirty="0"/>
          </a:p>
        </p:txBody>
      </p:sp>
      <p:pic>
        <p:nvPicPr>
          <p:cNvPr id="12" name="Picture 4">
            <a:extLst>
              <a:ext uri="{FF2B5EF4-FFF2-40B4-BE49-F238E27FC236}">
                <a16:creationId xmlns:a16="http://schemas.microsoft.com/office/drawing/2014/main" id="{B2CA9BE8-CA93-411C-ADD1-EE46EE193BF8}"/>
              </a:ext>
            </a:extLst>
          </p:cNvPr>
          <p:cNvPicPr>
            <a:picLocks noChangeAspect="1"/>
          </p:cNvPicPr>
          <p:nvPr/>
        </p:nvPicPr>
        <p:blipFill>
          <a:blip r:embed="rId2">
            <a:extLst>
              <a:ext uri="{28A0092B-C50C-407E-A947-70E740481C1C}">
                <a14:useLocalDpi xmlns:a14="http://schemas.microsoft.com/office/drawing/2010/main" val="0"/>
              </a:ext>
            </a:extLst>
          </a:blip>
          <a:srcRect l="16698" r="16698"/>
          <a:stretch/>
        </p:blipFill>
        <p:spPr>
          <a:xfrm>
            <a:off x="5385816" y="-1"/>
            <a:ext cx="6806184" cy="6858001"/>
          </a:xfrm>
          <a:prstGeom prst="rect">
            <a:avLst/>
          </a:prstGeom>
        </p:spPr>
      </p:pic>
    </p:spTree>
    <p:extLst>
      <p:ext uri="{BB962C8B-B14F-4D97-AF65-F5344CB8AC3E}">
        <p14:creationId xmlns:p14="http://schemas.microsoft.com/office/powerpoint/2010/main" val="35873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9A38EBA-6E97-44A4-B4B8-D9FB5D33F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F15151-C577-FF1D-3B39-12EC4E5D5EE2}"/>
              </a:ext>
            </a:extLst>
          </p:cNvPr>
          <p:cNvSpPr>
            <a:spLocks noGrp="1"/>
          </p:cNvSpPr>
          <p:nvPr>
            <p:ph type="title"/>
          </p:nvPr>
        </p:nvSpPr>
        <p:spPr>
          <a:xfrm>
            <a:off x="411480" y="991443"/>
            <a:ext cx="4502858" cy="1087819"/>
          </a:xfrm>
        </p:spPr>
        <p:txBody>
          <a:bodyPr anchor="b">
            <a:normAutofit/>
          </a:bodyPr>
          <a:lstStyle/>
          <a:p>
            <a:r>
              <a:rPr lang="en-US" sz="3400">
                <a:ea typeface="+mj-lt"/>
                <a:cs typeface="+mj-lt"/>
              </a:rPr>
              <a:t>Sorun</a:t>
            </a:r>
            <a:endParaRPr lang="en-US" sz="3400"/>
          </a:p>
        </p:txBody>
      </p:sp>
      <p:sp>
        <p:nvSpPr>
          <p:cNvPr id="11" name="!!accent">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480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41CF9FB-AA02-3A3B-A6C7-132E3424C067}"/>
              </a:ext>
            </a:extLst>
          </p:cNvPr>
          <p:cNvSpPr>
            <a:spLocks noGrp="1"/>
          </p:cNvSpPr>
          <p:nvPr>
            <p:ph idx="1"/>
          </p:nvPr>
        </p:nvSpPr>
        <p:spPr>
          <a:xfrm>
            <a:off x="411480" y="2684095"/>
            <a:ext cx="4502858" cy="3492868"/>
          </a:xfrm>
        </p:spPr>
        <p:txBody>
          <a:bodyPr vert="horz" lIns="91440" tIns="45720" rIns="91440" bIns="45720" rtlCol="0">
            <a:normAutofit/>
          </a:bodyPr>
          <a:lstStyle/>
          <a:p>
            <a:r>
              <a:rPr lang="en-US" sz="1700">
                <a:ea typeface="+mn-lt"/>
                <a:cs typeface="+mn-lt"/>
              </a:rPr>
              <a:t>İstanbul'un nüfusu hızla artmakta ve bu da su tüketiminin artmasına neden olmaktadır. Bu durum, iklim değişikliği ve kuraklık potansiyeli gibi faktörlerle birleştiğinde, etkili su kaynakları yönetimini çok önemli hale getirmektedir.</a:t>
            </a:r>
          </a:p>
          <a:p>
            <a:endParaRPr lang="en-US" sz="1700"/>
          </a:p>
          <a:p>
            <a:endParaRPr lang="en-US" sz="1700"/>
          </a:p>
          <a:p>
            <a:endParaRPr lang="en-US" sz="1700"/>
          </a:p>
        </p:txBody>
      </p:sp>
      <p:pic>
        <p:nvPicPr>
          <p:cNvPr id="5" name="Picture 4" descr="Büyüyen bitki">
            <a:extLst>
              <a:ext uri="{FF2B5EF4-FFF2-40B4-BE49-F238E27FC236}">
                <a16:creationId xmlns:a16="http://schemas.microsoft.com/office/drawing/2014/main" id="{CE036E44-DE27-4047-A6EC-3E19EBA48BB9}"/>
              </a:ext>
            </a:extLst>
          </p:cNvPr>
          <p:cNvPicPr>
            <a:picLocks noChangeAspect="1"/>
          </p:cNvPicPr>
          <p:nvPr/>
        </p:nvPicPr>
        <p:blipFill rotWithShape="1">
          <a:blip r:embed="rId2"/>
          <a:srcRect l="20107" r="13744" b="-4"/>
          <a:stretch/>
        </p:blipFill>
        <p:spPr>
          <a:xfrm>
            <a:off x="5385816" y="-2"/>
            <a:ext cx="6806184" cy="6858001"/>
          </a:xfrm>
          <a:prstGeom prst="rect">
            <a:avLst/>
          </a:prstGeom>
        </p:spPr>
      </p:pic>
    </p:spTree>
    <p:extLst>
      <p:ext uri="{BB962C8B-B14F-4D97-AF65-F5344CB8AC3E}">
        <p14:creationId xmlns:p14="http://schemas.microsoft.com/office/powerpoint/2010/main" val="3516830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AB622-ED7E-7C0F-548D-3EC98C2144AC}"/>
              </a:ext>
            </a:extLst>
          </p:cNvPr>
          <p:cNvSpPr>
            <a:spLocks noGrp="1"/>
          </p:cNvSpPr>
          <p:nvPr>
            <p:ph type="title"/>
          </p:nvPr>
        </p:nvSpPr>
        <p:spPr>
          <a:xfrm>
            <a:off x="5080216" y="1076324"/>
            <a:ext cx="6272784" cy="1535051"/>
          </a:xfrm>
        </p:spPr>
        <p:txBody>
          <a:bodyPr anchor="b">
            <a:normAutofit/>
          </a:bodyPr>
          <a:lstStyle/>
          <a:p>
            <a:endParaRPr lang="en-US">
              <a:ea typeface="+mj-lt"/>
              <a:cs typeface="+mj-lt"/>
            </a:endParaRPr>
          </a:p>
          <a:p>
            <a:endParaRPr lang="en-US" sz="5200" dirty="0"/>
          </a:p>
        </p:txBody>
      </p:sp>
      <p:pic>
        <p:nvPicPr>
          <p:cNvPr id="5" name="Picture 4" descr="Colourful sky and waterfalls">
            <a:extLst>
              <a:ext uri="{FF2B5EF4-FFF2-40B4-BE49-F238E27FC236}">
                <a16:creationId xmlns:a16="http://schemas.microsoft.com/office/drawing/2014/main" id="{61FC14D0-76FF-B532-8F8D-0922AFDEE5DD}"/>
              </a:ext>
            </a:extLst>
          </p:cNvPr>
          <p:cNvPicPr>
            <a:picLocks noChangeAspect="1"/>
          </p:cNvPicPr>
          <p:nvPr/>
        </p:nvPicPr>
        <p:blipFill rotWithShape="1">
          <a:blip r:embed="rId2"/>
          <a:srcRect l="33857" r="22356" b="-3"/>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B6F4436-CC96-91AF-3242-9CF90A70792C}"/>
              </a:ext>
            </a:extLst>
          </p:cNvPr>
          <p:cNvSpPr>
            <a:spLocks noGrp="1"/>
          </p:cNvSpPr>
          <p:nvPr>
            <p:ph idx="1"/>
          </p:nvPr>
        </p:nvSpPr>
        <p:spPr>
          <a:xfrm>
            <a:off x="5080216" y="3351276"/>
            <a:ext cx="6272784" cy="2825686"/>
          </a:xfrm>
        </p:spPr>
        <p:txBody>
          <a:bodyPr vert="horz" lIns="91440" tIns="45720" rIns="91440" bIns="45720" rtlCol="0" anchor="t">
            <a:normAutofit/>
          </a:bodyPr>
          <a:lstStyle/>
          <a:p>
            <a:r>
              <a:rPr lang="en-US" sz="1800" dirty="0">
                <a:ea typeface="+mn-lt"/>
                <a:cs typeface="+mn-lt"/>
              </a:rPr>
              <a:t>Baraj </a:t>
            </a:r>
            <a:r>
              <a:rPr lang="en-US" sz="1800" dirty="0" err="1">
                <a:ea typeface="+mn-lt"/>
                <a:cs typeface="+mn-lt"/>
              </a:rPr>
              <a:t>doluluk</a:t>
            </a:r>
            <a:r>
              <a:rPr lang="en-US" sz="1800" dirty="0">
                <a:ea typeface="+mn-lt"/>
                <a:cs typeface="+mn-lt"/>
              </a:rPr>
              <a:t> </a:t>
            </a:r>
            <a:r>
              <a:rPr lang="en-US" sz="1800" dirty="0" err="1">
                <a:ea typeface="+mn-lt"/>
                <a:cs typeface="+mn-lt"/>
              </a:rPr>
              <a:t>dinamiklerinin</a:t>
            </a:r>
            <a:r>
              <a:rPr lang="en-US" sz="1800" dirty="0">
                <a:ea typeface="+mn-lt"/>
                <a:cs typeface="+mn-lt"/>
              </a:rPr>
              <a:t> </a:t>
            </a:r>
            <a:r>
              <a:rPr lang="en-US" sz="1800" dirty="0" err="1">
                <a:ea typeface="+mn-lt"/>
                <a:cs typeface="+mn-lt"/>
              </a:rPr>
              <a:t>anlaşılması</a:t>
            </a:r>
            <a:r>
              <a:rPr lang="en-US" sz="1800" dirty="0">
                <a:ea typeface="+mn-lt"/>
                <a:cs typeface="+mn-lt"/>
              </a:rPr>
              <a:t>, </a:t>
            </a:r>
            <a:r>
              <a:rPr lang="en-US" sz="1800" dirty="0" err="1">
                <a:ea typeface="+mn-lt"/>
                <a:cs typeface="+mn-lt"/>
              </a:rPr>
              <a:t>gelecekteki</a:t>
            </a:r>
            <a:r>
              <a:rPr lang="en-US" sz="1800" dirty="0">
                <a:ea typeface="+mn-lt"/>
                <a:cs typeface="+mn-lt"/>
              </a:rPr>
              <a:t> </a:t>
            </a:r>
            <a:r>
              <a:rPr lang="en-US" sz="1800" dirty="0" err="1">
                <a:ea typeface="+mn-lt"/>
                <a:cs typeface="+mn-lt"/>
              </a:rPr>
              <a:t>su</a:t>
            </a:r>
            <a:r>
              <a:rPr lang="en-US" sz="1800" dirty="0">
                <a:ea typeface="+mn-lt"/>
                <a:cs typeface="+mn-lt"/>
              </a:rPr>
              <a:t> </a:t>
            </a:r>
            <a:r>
              <a:rPr lang="en-US" sz="1800" dirty="0" err="1">
                <a:ea typeface="+mn-lt"/>
                <a:cs typeface="+mn-lt"/>
              </a:rPr>
              <a:t>kıtlıklarının</a:t>
            </a:r>
            <a:r>
              <a:rPr lang="en-US" sz="1800" dirty="0">
                <a:ea typeface="+mn-lt"/>
                <a:cs typeface="+mn-lt"/>
              </a:rPr>
              <a:t> </a:t>
            </a:r>
            <a:r>
              <a:rPr lang="en-US" sz="1800" dirty="0" err="1">
                <a:ea typeface="+mn-lt"/>
                <a:cs typeface="+mn-lt"/>
              </a:rPr>
              <a:t>tahmin</a:t>
            </a:r>
            <a:r>
              <a:rPr lang="en-US" sz="1800" dirty="0">
                <a:ea typeface="+mn-lt"/>
                <a:cs typeface="+mn-lt"/>
              </a:rPr>
              <a:t> </a:t>
            </a:r>
            <a:r>
              <a:rPr lang="en-US" sz="1800" dirty="0" err="1">
                <a:ea typeface="+mn-lt"/>
                <a:cs typeface="+mn-lt"/>
              </a:rPr>
              <a:t>edilmesine</a:t>
            </a:r>
            <a:r>
              <a:rPr lang="en-US" sz="1800" dirty="0">
                <a:ea typeface="+mn-lt"/>
                <a:cs typeface="+mn-lt"/>
              </a:rPr>
              <a:t> </a:t>
            </a:r>
            <a:r>
              <a:rPr lang="en-US" sz="1800" dirty="0" err="1">
                <a:ea typeface="+mn-lt"/>
                <a:cs typeface="+mn-lt"/>
              </a:rPr>
              <a:t>yardımcı</a:t>
            </a:r>
            <a:r>
              <a:rPr lang="en-US" sz="1800" dirty="0">
                <a:ea typeface="+mn-lt"/>
                <a:cs typeface="+mn-lt"/>
              </a:rPr>
              <a:t> </a:t>
            </a:r>
            <a:r>
              <a:rPr lang="en-US" sz="1800" dirty="0" err="1">
                <a:ea typeface="+mn-lt"/>
                <a:cs typeface="+mn-lt"/>
              </a:rPr>
              <a:t>olabilir</a:t>
            </a:r>
            <a:r>
              <a:rPr lang="en-US" sz="1800" dirty="0">
                <a:ea typeface="+mn-lt"/>
                <a:cs typeface="+mn-lt"/>
              </a:rPr>
              <a:t> </a:t>
            </a:r>
            <a:r>
              <a:rPr lang="en-US" sz="1800" dirty="0" err="1">
                <a:ea typeface="+mn-lt"/>
                <a:cs typeface="+mn-lt"/>
              </a:rPr>
              <a:t>ve</a:t>
            </a:r>
            <a:r>
              <a:rPr lang="en-US" sz="1800" dirty="0">
                <a:ea typeface="+mn-lt"/>
                <a:cs typeface="+mn-lt"/>
              </a:rPr>
              <a:t> </a:t>
            </a:r>
            <a:r>
              <a:rPr lang="en-US" sz="1800" dirty="0" err="1">
                <a:ea typeface="+mn-lt"/>
                <a:cs typeface="+mn-lt"/>
              </a:rPr>
              <a:t>daha</a:t>
            </a:r>
            <a:r>
              <a:rPr lang="en-US" sz="1800" dirty="0">
                <a:ea typeface="+mn-lt"/>
                <a:cs typeface="+mn-lt"/>
              </a:rPr>
              <a:t> </a:t>
            </a:r>
            <a:r>
              <a:rPr lang="en-US" sz="1800" dirty="0" err="1">
                <a:ea typeface="+mn-lt"/>
                <a:cs typeface="+mn-lt"/>
              </a:rPr>
              <a:t>stratejik</a:t>
            </a:r>
            <a:r>
              <a:rPr lang="en-US" sz="1800" dirty="0">
                <a:ea typeface="+mn-lt"/>
                <a:cs typeface="+mn-lt"/>
              </a:rPr>
              <a:t> </a:t>
            </a:r>
            <a:r>
              <a:rPr lang="en-US" sz="1800" dirty="0" err="1">
                <a:ea typeface="+mn-lt"/>
                <a:cs typeface="+mn-lt"/>
              </a:rPr>
              <a:t>su</a:t>
            </a:r>
            <a:r>
              <a:rPr lang="en-US" sz="1800" dirty="0">
                <a:ea typeface="+mn-lt"/>
                <a:cs typeface="+mn-lt"/>
              </a:rPr>
              <a:t> </a:t>
            </a:r>
            <a:r>
              <a:rPr lang="en-US" sz="1800" dirty="0" err="1">
                <a:ea typeface="+mn-lt"/>
                <a:cs typeface="+mn-lt"/>
              </a:rPr>
              <a:t>kaynakları</a:t>
            </a:r>
            <a:r>
              <a:rPr lang="en-US" sz="1800" dirty="0">
                <a:ea typeface="+mn-lt"/>
                <a:cs typeface="+mn-lt"/>
              </a:rPr>
              <a:t> </a:t>
            </a:r>
            <a:r>
              <a:rPr lang="en-US" sz="1800" dirty="0" err="1">
                <a:ea typeface="+mn-lt"/>
                <a:cs typeface="+mn-lt"/>
              </a:rPr>
              <a:t>yönetimine</a:t>
            </a:r>
            <a:r>
              <a:rPr lang="en-US" sz="1800" dirty="0">
                <a:ea typeface="+mn-lt"/>
                <a:cs typeface="+mn-lt"/>
              </a:rPr>
              <a:t> </a:t>
            </a:r>
            <a:r>
              <a:rPr lang="en-US" sz="1800" dirty="0" err="1">
                <a:ea typeface="+mn-lt"/>
                <a:cs typeface="+mn-lt"/>
              </a:rPr>
              <a:t>olanak</a:t>
            </a:r>
            <a:r>
              <a:rPr lang="en-US" sz="1800" dirty="0">
                <a:ea typeface="+mn-lt"/>
                <a:cs typeface="+mn-lt"/>
              </a:rPr>
              <a:t> </a:t>
            </a:r>
            <a:r>
              <a:rPr lang="en-US" sz="1800" dirty="0" err="1">
                <a:ea typeface="+mn-lt"/>
                <a:cs typeface="+mn-lt"/>
              </a:rPr>
              <a:t>sağlayabilir</a:t>
            </a:r>
            <a:r>
              <a:rPr lang="en-US" sz="1800" dirty="0">
                <a:ea typeface="+mn-lt"/>
                <a:cs typeface="+mn-lt"/>
              </a:rPr>
              <a:t>.</a:t>
            </a:r>
          </a:p>
        </p:txBody>
      </p:sp>
    </p:spTree>
    <p:extLst>
      <p:ext uri="{BB962C8B-B14F-4D97-AF65-F5344CB8AC3E}">
        <p14:creationId xmlns:p14="http://schemas.microsoft.com/office/powerpoint/2010/main" val="3394875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2">
            <a:extLst>
              <a:ext uri="{FF2B5EF4-FFF2-40B4-BE49-F238E27FC236}">
                <a16:creationId xmlns:a16="http://schemas.microsoft.com/office/drawing/2014/main" id="{69A38EBA-6E97-44A4-B4B8-D9FB5D33F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0FCE1F-3F03-8139-85D9-AFBE57E08C68}"/>
              </a:ext>
            </a:extLst>
          </p:cNvPr>
          <p:cNvSpPr>
            <a:spLocks noGrp="1"/>
          </p:cNvSpPr>
          <p:nvPr>
            <p:ph type="title"/>
          </p:nvPr>
        </p:nvSpPr>
        <p:spPr>
          <a:xfrm>
            <a:off x="411480" y="991443"/>
            <a:ext cx="4502858" cy="1087819"/>
          </a:xfrm>
        </p:spPr>
        <p:txBody>
          <a:bodyPr anchor="b">
            <a:normAutofit/>
          </a:bodyPr>
          <a:lstStyle/>
          <a:p>
            <a:endParaRPr lang="en-US" sz="3400" dirty="0"/>
          </a:p>
          <a:p>
            <a:endParaRPr lang="en-US" sz="3400"/>
          </a:p>
        </p:txBody>
      </p:sp>
      <p:sp>
        <p:nvSpPr>
          <p:cNvPr id="35" name="!!accent">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26">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480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F87CEFB-EF13-9AF2-2287-E000007AC59D}"/>
              </a:ext>
            </a:extLst>
          </p:cNvPr>
          <p:cNvSpPr>
            <a:spLocks noGrp="1"/>
          </p:cNvSpPr>
          <p:nvPr>
            <p:ph idx="1"/>
          </p:nvPr>
        </p:nvSpPr>
        <p:spPr>
          <a:xfrm>
            <a:off x="411480" y="2684095"/>
            <a:ext cx="4502858" cy="3492868"/>
          </a:xfrm>
        </p:spPr>
        <p:txBody>
          <a:bodyPr vert="horz" lIns="91440" tIns="45720" rIns="91440" bIns="45720" rtlCol="0" anchor="t">
            <a:normAutofit/>
          </a:bodyPr>
          <a:lstStyle/>
          <a:p>
            <a:r>
              <a:rPr lang="en-US" sz="1700" dirty="0">
                <a:ea typeface="+mn-lt"/>
                <a:cs typeface="+mn-lt"/>
              </a:rPr>
              <a:t>Bu </a:t>
            </a:r>
            <a:r>
              <a:rPr lang="en-US" sz="1700" dirty="0" err="1">
                <a:ea typeface="+mn-lt"/>
                <a:cs typeface="+mn-lt"/>
              </a:rPr>
              <a:t>projede</a:t>
            </a:r>
            <a:r>
              <a:rPr lang="en-US" sz="1700" dirty="0">
                <a:ea typeface="+mn-lt"/>
                <a:cs typeface="+mn-lt"/>
              </a:rPr>
              <a:t>, </a:t>
            </a:r>
            <a:r>
              <a:rPr lang="en-US" sz="1700" dirty="0" err="1">
                <a:ea typeface="+mn-lt"/>
                <a:cs typeface="+mn-lt"/>
              </a:rPr>
              <a:t>biri</a:t>
            </a:r>
            <a:r>
              <a:rPr lang="en-US" sz="1700" dirty="0">
                <a:ea typeface="+mn-lt"/>
                <a:cs typeface="+mn-lt"/>
              </a:rPr>
              <a:t> </a:t>
            </a:r>
            <a:r>
              <a:rPr lang="en-US" sz="1700" dirty="0" err="1">
                <a:ea typeface="+mn-lt"/>
                <a:cs typeface="+mn-lt"/>
              </a:rPr>
              <a:t>mevcut</a:t>
            </a:r>
            <a:r>
              <a:rPr lang="en-US" sz="1700" dirty="0">
                <a:ea typeface="+mn-lt"/>
                <a:cs typeface="+mn-lt"/>
              </a:rPr>
              <a:t> </a:t>
            </a:r>
            <a:r>
              <a:rPr lang="en-US" sz="1700" dirty="0" err="1">
                <a:ea typeface="+mn-lt"/>
                <a:cs typeface="+mn-lt"/>
              </a:rPr>
              <a:t>nüfus</a:t>
            </a:r>
            <a:r>
              <a:rPr lang="en-US" sz="1700" dirty="0">
                <a:ea typeface="+mn-lt"/>
                <a:cs typeface="+mn-lt"/>
              </a:rPr>
              <a:t> </a:t>
            </a:r>
            <a:r>
              <a:rPr lang="en-US" sz="1700" dirty="0" err="1">
                <a:ea typeface="+mn-lt"/>
                <a:cs typeface="+mn-lt"/>
              </a:rPr>
              <a:t>artışı</a:t>
            </a:r>
            <a:r>
              <a:rPr lang="en-US" sz="1700" dirty="0">
                <a:ea typeface="+mn-lt"/>
                <a:cs typeface="+mn-lt"/>
              </a:rPr>
              <a:t> </a:t>
            </a:r>
            <a:r>
              <a:rPr lang="en-US" sz="1700" dirty="0" err="1">
                <a:ea typeface="+mn-lt"/>
                <a:cs typeface="+mn-lt"/>
              </a:rPr>
              <a:t>ve</a:t>
            </a:r>
            <a:r>
              <a:rPr lang="en-US" sz="1700" dirty="0">
                <a:ea typeface="+mn-lt"/>
                <a:cs typeface="+mn-lt"/>
              </a:rPr>
              <a:t> </a:t>
            </a:r>
            <a:r>
              <a:rPr lang="en-US" sz="1700" dirty="0" err="1">
                <a:ea typeface="+mn-lt"/>
                <a:cs typeface="+mn-lt"/>
              </a:rPr>
              <a:t>su</a:t>
            </a:r>
            <a:r>
              <a:rPr lang="en-US" sz="1700" dirty="0">
                <a:ea typeface="+mn-lt"/>
                <a:cs typeface="+mn-lt"/>
              </a:rPr>
              <a:t> </a:t>
            </a:r>
            <a:r>
              <a:rPr lang="en-US" sz="1700" dirty="0" err="1">
                <a:ea typeface="+mn-lt"/>
                <a:cs typeface="+mn-lt"/>
              </a:rPr>
              <a:t>kullanımı</a:t>
            </a:r>
            <a:r>
              <a:rPr lang="en-US" sz="1700" dirty="0">
                <a:ea typeface="+mn-lt"/>
                <a:cs typeface="+mn-lt"/>
              </a:rPr>
              <a:t> </a:t>
            </a:r>
            <a:r>
              <a:rPr lang="en-US" sz="1700" dirty="0" err="1">
                <a:ea typeface="+mn-lt"/>
                <a:cs typeface="+mn-lt"/>
              </a:rPr>
              <a:t>eğilimlerini</a:t>
            </a:r>
            <a:r>
              <a:rPr lang="en-US" sz="1700" dirty="0">
                <a:ea typeface="+mn-lt"/>
                <a:cs typeface="+mn-lt"/>
              </a:rPr>
              <a:t>, </a:t>
            </a:r>
            <a:r>
              <a:rPr lang="en-US" sz="1700" dirty="0" err="1">
                <a:ea typeface="+mn-lt"/>
                <a:cs typeface="+mn-lt"/>
              </a:rPr>
              <a:t>diğeri</a:t>
            </a:r>
            <a:r>
              <a:rPr lang="en-US" sz="1700" dirty="0">
                <a:ea typeface="+mn-lt"/>
                <a:cs typeface="+mn-lt"/>
              </a:rPr>
              <a:t> </a:t>
            </a:r>
            <a:r>
              <a:rPr lang="en-US" sz="1700" dirty="0" err="1">
                <a:ea typeface="+mn-lt"/>
                <a:cs typeface="+mn-lt"/>
              </a:rPr>
              <a:t>ise</a:t>
            </a:r>
            <a:r>
              <a:rPr lang="en-US" sz="1700" dirty="0">
                <a:ea typeface="+mn-lt"/>
                <a:cs typeface="+mn-lt"/>
              </a:rPr>
              <a:t> 2014'te </a:t>
            </a:r>
            <a:r>
              <a:rPr lang="en-US" sz="1700" dirty="0" err="1">
                <a:ea typeface="+mn-lt"/>
                <a:cs typeface="+mn-lt"/>
              </a:rPr>
              <a:t>yaşanan</a:t>
            </a:r>
            <a:r>
              <a:rPr lang="en-US" sz="1700" dirty="0">
                <a:ea typeface="+mn-lt"/>
                <a:cs typeface="+mn-lt"/>
              </a:rPr>
              <a:t> </a:t>
            </a:r>
            <a:r>
              <a:rPr lang="en-US" sz="1700" dirty="0" err="1">
                <a:ea typeface="+mn-lt"/>
                <a:cs typeface="+mn-lt"/>
              </a:rPr>
              <a:t>gibi</a:t>
            </a:r>
            <a:r>
              <a:rPr lang="en-US" sz="1700" dirty="0">
                <a:ea typeface="+mn-lt"/>
                <a:cs typeface="+mn-lt"/>
              </a:rPr>
              <a:t> </a:t>
            </a:r>
            <a:r>
              <a:rPr lang="en-US" sz="1700" dirty="0" err="1">
                <a:ea typeface="+mn-lt"/>
                <a:cs typeface="+mn-lt"/>
              </a:rPr>
              <a:t>bir</a:t>
            </a:r>
            <a:r>
              <a:rPr lang="en-US" sz="1700" dirty="0">
                <a:ea typeface="+mn-lt"/>
                <a:cs typeface="+mn-lt"/>
              </a:rPr>
              <a:t> </a:t>
            </a:r>
            <a:r>
              <a:rPr lang="en-US" sz="1700" dirty="0" err="1">
                <a:ea typeface="+mn-lt"/>
                <a:cs typeface="+mn-lt"/>
              </a:rPr>
              <a:t>kuraklığın</a:t>
            </a:r>
            <a:r>
              <a:rPr lang="en-US" sz="1700" dirty="0">
                <a:ea typeface="+mn-lt"/>
                <a:cs typeface="+mn-lt"/>
              </a:rPr>
              <a:t> </a:t>
            </a:r>
            <a:r>
              <a:rPr lang="en-US" sz="1700" dirty="0" err="1">
                <a:ea typeface="+mn-lt"/>
                <a:cs typeface="+mn-lt"/>
              </a:rPr>
              <a:t>potansiyel</a:t>
            </a:r>
            <a:r>
              <a:rPr lang="en-US" sz="1700" dirty="0">
                <a:ea typeface="+mn-lt"/>
                <a:cs typeface="+mn-lt"/>
              </a:rPr>
              <a:t> </a:t>
            </a:r>
            <a:r>
              <a:rPr lang="en-US" sz="1700" dirty="0" err="1">
                <a:ea typeface="+mn-lt"/>
                <a:cs typeface="+mn-lt"/>
              </a:rPr>
              <a:t>etkisini</a:t>
            </a:r>
            <a:r>
              <a:rPr lang="en-US" sz="1700" dirty="0">
                <a:ea typeface="+mn-lt"/>
                <a:cs typeface="+mn-lt"/>
              </a:rPr>
              <a:t> </a:t>
            </a:r>
            <a:r>
              <a:rPr lang="en-US" sz="1700" dirty="0" err="1">
                <a:ea typeface="+mn-lt"/>
                <a:cs typeface="+mn-lt"/>
              </a:rPr>
              <a:t>göz</a:t>
            </a:r>
            <a:r>
              <a:rPr lang="en-US" sz="1700" dirty="0">
                <a:ea typeface="+mn-lt"/>
                <a:cs typeface="+mn-lt"/>
              </a:rPr>
              <a:t> </a:t>
            </a:r>
            <a:r>
              <a:rPr lang="en-US" sz="1700" dirty="0" err="1">
                <a:ea typeface="+mn-lt"/>
                <a:cs typeface="+mn-lt"/>
              </a:rPr>
              <a:t>önünde</a:t>
            </a:r>
            <a:r>
              <a:rPr lang="en-US" sz="1700" dirty="0">
                <a:ea typeface="+mn-lt"/>
                <a:cs typeface="+mn-lt"/>
              </a:rPr>
              <a:t> </a:t>
            </a:r>
            <a:r>
              <a:rPr lang="en-US" sz="1700" dirty="0" err="1">
                <a:ea typeface="+mn-lt"/>
                <a:cs typeface="+mn-lt"/>
              </a:rPr>
              <a:t>bulunduran</a:t>
            </a:r>
            <a:r>
              <a:rPr lang="en-US" sz="1700" dirty="0">
                <a:ea typeface="+mn-lt"/>
                <a:cs typeface="+mn-lt"/>
              </a:rPr>
              <a:t> </a:t>
            </a:r>
            <a:r>
              <a:rPr lang="en-US" sz="1700" dirty="0" err="1">
                <a:ea typeface="+mn-lt"/>
                <a:cs typeface="+mn-lt"/>
              </a:rPr>
              <a:t>iki</a:t>
            </a:r>
            <a:r>
              <a:rPr lang="en-US" sz="1700" dirty="0">
                <a:ea typeface="+mn-lt"/>
                <a:cs typeface="+mn-lt"/>
              </a:rPr>
              <a:t> </a:t>
            </a:r>
            <a:r>
              <a:rPr lang="en-US" sz="1700" dirty="0" err="1">
                <a:ea typeface="+mn-lt"/>
                <a:cs typeface="+mn-lt"/>
              </a:rPr>
              <a:t>senaryoyu</a:t>
            </a:r>
            <a:r>
              <a:rPr lang="en-US" sz="1700" dirty="0">
                <a:ea typeface="+mn-lt"/>
                <a:cs typeface="+mn-lt"/>
              </a:rPr>
              <a:t> </a:t>
            </a:r>
            <a:r>
              <a:rPr lang="en-US" sz="1700" dirty="0" err="1">
                <a:ea typeface="+mn-lt"/>
                <a:cs typeface="+mn-lt"/>
              </a:rPr>
              <a:t>inceleyeceğiz</a:t>
            </a:r>
            <a:r>
              <a:rPr lang="en-US" sz="1700" dirty="0">
                <a:ea typeface="+mn-lt"/>
                <a:cs typeface="+mn-lt"/>
              </a:rPr>
              <a:t>.</a:t>
            </a:r>
          </a:p>
        </p:txBody>
      </p:sp>
      <p:pic>
        <p:nvPicPr>
          <p:cNvPr id="18" name="Picture 4" descr="Graph">
            <a:extLst>
              <a:ext uri="{FF2B5EF4-FFF2-40B4-BE49-F238E27FC236}">
                <a16:creationId xmlns:a16="http://schemas.microsoft.com/office/drawing/2014/main" id="{DFC47BEF-23C4-4CDD-0C7B-6E62F91E079D}"/>
              </a:ext>
            </a:extLst>
          </p:cNvPr>
          <p:cNvPicPr>
            <a:picLocks noChangeAspect="1"/>
          </p:cNvPicPr>
          <p:nvPr/>
        </p:nvPicPr>
        <p:blipFill rotWithShape="1">
          <a:blip r:embed="rId2"/>
          <a:srcRect l="11323" r="26650"/>
          <a:stretch/>
        </p:blipFill>
        <p:spPr>
          <a:xfrm>
            <a:off x="5385816" y="-2"/>
            <a:ext cx="6806184" cy="6858001"/>
          </a:xfrm>
          <a:prstGeom prst="rect">
            <a:avLst/>
          </a:prstGeom>
        </p:spPr>
      </p:pic>
    </p:spTree>
    <p:extLst>
      <p:ext uri="{BB962C8B-B14F-4D97-AF65-F5344CB8AC3E}">
        <p14:creationId xmlns:p14="http://schemas.microsoft.com/office/powerpoint/2010/main" val="1099726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A516FF-C492-FF61-F8E2-B4EA22901C7F}"/>
              </a:ext>
            </a:extLst>
          </p:cNvPr>
          <p:cNvSpPr>
            <a:spLocks noGrp="1"/>
          </p:cNvSpPr>
          <p:nvPr>
            <p:ph type="title"/>
          </p:nvPr>
        </p:nvSpPr>
        <p:spPr>
          <a:xfrm>
            <a:off x="411480" y="991443"/>
            <a:ext cx="4443154" cy="1087819"/>
          </a:xfrm>
        </p:spPr>
        <p:txBody>
          <a:bodyPr anchor="b">
            <a:normAutofit/>
          </a:bodyPr>
          <a:lstStyle/>
          <a:p>
            <a:r>
              <a:rPr lang="en-US" sz="3400"/>
              <a:t>İBB'nin Yıllara göre nüfus tahmini</a:t>
            </a:r>
          </a:p>
        </p:txBody>
      </p:sp>
      <p:sp>
        <p:nvSpPr>
          <p:cNvPr id="24" name="Rectangle 2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19DDD715-73C3-ADEA-6764-54CF72A8CF27}"/>
              </a:ext>
            </a:extLst>
          </p:cNvPr>
          <p:cNvSpPr>
            <a:spLocks noGrp="1"/>
          </p:cNvSpPr>
          <p:nvPr>
            <p:ph idx="1"/>
          </p:nvPr>
        </p:nvSpPr>
        <p:spPr>
          <a:xfrm>
            <a:off x="411480" y="2684095"/>
            <a:ext cx="4443154" cy="3492868"/>
          </a:xfrm>
        </p:spPr>
        <p:txBody>
          <a:bodyPr vert="horz" lIns="91440" tIns="45720" rIns="91440" bIns="45720" rtlCol="0" anchor="t">
            <a:normAutofit/>
          </a:bodyPr>
          <a:lstStyle/>
          <a:p>
            <a:pPr>
              <a:lnSpc>
                <a:spcPct val="100000"/>
              </a:lnSpc>
            </a:pPr>
            <a:r>
              <a:rPr lang="en-US" sz="1200" dirty="0" err="1">
                <a:ea typeface="+mn-lt"/>
                <a:cs typeface="+mn-lt"/>
              </a:rPr>
              <a:t>Varsayım</a:t>
            </a:r>
            <a:r>
              <a:rPr lang="en-US" sz="1200" dirty="0">
                <a:ea typeface="+mn-lt"/>
                <a:cs typeface="+mn-lt"/>
              </a:rPr>
              <a:t> 1: </a:t>
            </a:r>
            <a:r>
              <a:rPr lang="en-US" sz="1200" dirty="0" err="1">
                <a:ea typeface="+mn-lt"/>
                <a:cs typeface="+mn-lt"/>
              </a:rPr>
              <a:t>Bugün</a:t>
            </a:r>
            <a:r>
              <a:rPr lang="en-US" sz="1200" dirty="0">
                <a:ea typeface="+mn-lt"/>
                <a:cs typeface="+mn-lt"/>
              </a:rPr>
              <a:t> </a:t>
            </a:r>
            <a:r>
              <a:rPr lang="en-US" sz="1200" dirty="0" err="1">
                <a:ea typeface="+mn-lt"/>
                <a:cs typeface="+mn-lt"/>
              </a:rPr>
              <a:t>Görülen</a:t>
            </a:r>
            <a:r>
              <a:rPr lang="en-US" sz="1200" dirty="0">
                <a:ea typeface="+mn-lt"/>
                <a:cs typeface="+mn-lt"/>
              </a:rPr>
              <a:t> </a:t>
            </a:r>
            <a:r>
              <a:rPr lang="en-US" sz="1200" dirty="0" err="1">
                <a:ea typeface="+mn-lt"/>
                <a:cs typeface="+mn-lt"/>
              </a:rPr>
              <a:t>Nüfus</a:t>
            </a:r>
            <a:r>
              <a:rPr lang="en-US" sz="1200" dirty="0">
                <a:ea typeface="+mn-lt"/>
                <a:cs typeface="+mn-lt"/>
              </a:rPr>
              <a:t> </a:t>
            </a:r>
            <a:r>
              <a:rPr lang="en-US" sz="1200" dirty="0" err="1">
                <a:ea typeface="+mn-lt"/>
                <a:cs typeface="+mn-lt"/>
              </a:rPr>
              <a:t>Artış</a:t>
            </a:r>
            <a:r>
              <a:rPr lang="en-US" sz="1200" dirty="0">
                <a:ea typeface="+mn-lt"/>
                <a:cs typeface="+mn-lt"/>
              </a:rPr>
              <a:t> </a:t>
            </a:r>
            <a:r>
              <a:rPr lang="en-US" sz="1200" dirty="0" err="1">
                <a:ea typeface="+mn-lt"/>
                <a:cs typeface="+mn-lt"/>
              </a:rPr>
              <a:t>Hızının</a:t>
            </a:r>
            <a:r>
              <a:rPr lang="en-US" sz="1200" dirty="0">
                <a:ea typeface="+mn-lt"/>
                <a:cs typeface="+mn-lt"/>
              </a:rPr>
              <a:t> </a:t>
            </a:r>
            <a:r>
              <a:rPr lang="en-US" sz="1200" dirty="0" err="1">
                <a:ea typeface="+mn-lt"/>
                <a:cs typeface="+mn-lt"/>
              </a:rPr>
              <a:t>Değişmeden</a:t>
            </a:r>
            <a:r>
              <a:rPr lang="en-US" sz="1200" dirty="0">
                <a:ea typeface="+mn-lt"/>
                <a:cs typeface="+mn-lt"/>
              </a:rPr>
              <a:t> </a:t>
            </a:r>
            <a:r>
              <a:rPr lang="en-US" sz="1200" dirty="0" err="1">
                <a:ea typeface="+mn-lt"/>
                <a:cs typeface="+mn-lt"/>
              </a:rPr>
              <a:t>Sürmesi</a:t>
            </a:r>
            <a:r>
              <a:rPr lang="en-US" sz="1200" dirty="0">
                <a:ea typeface="+mn-lt"/>
                <a:cs typeface="+mn-lt"/>
              </a:rPr>
              <a:t>.</a:t>
            </a:r>
          </a:p>
          <a:p>
            <a:pPr>
              <a:lnSpc>
                <a:spcPct val="100000"/>
              </a:lnSpc>
            </a:pPr>
            <a:r>
              <a:rPr lang="en-US" sz="1200" dirty="0" err="1">
                <a:ea typeface="+mn-lt"/>
                <a:cs typeface="+mn-lt"/>
              </a:rPr>
              <a:t>Varsayım</a:t>
            </a:r>
            <a:r>
              <a:rPr lang="en-US" sz="1200" dirty="0">
                <a:ea typeface="+mn-lt"/>
                <a:cs typeface="+mn-lt"/>
              </a:rPr>
              <a:t> 2:Bugün </a:t>
            </a:r>
            <a:r>
              <a:rPr lang="en-US" sz="1200" dirty="0" err="1">
                <a:ea typeface="+mn-lt"/>
                <a:cs typeface="+mn-lt"/>
              </a:rPr>
              <a:t>Görülen</a:t>
            </a:r>
            <a:r>
              <a:rPr lang="en-US" sz="1200" dirty="0">
                <a:ea typeface="+mn-lt"/>
                <a:cs typeface="+mn-lt"/>
              </a:rPr>
              <a:t> </a:t>
            </a:r>
            <a:r>
              <a:rPr lang="en-US" sz="1200" dirty="0" err="1">
                <a:ea typeface="+mn-lt"/>
                <a:cs typeface="+mn-lt"/>
              </a:rPr>
              <a:t>Nüfus</a:t>
            </a:r>
            <a:r>
              <a:rPr lang="en-US" sz="1200" dirty="0">
                <a:ea typeface="+mn-lt"/>
                <a:cs typeface="+mn-lt"/>
              </a:rPr>
              <a:t> </a:t>
            </a:r>
            <a:r>
              <a:rPr lang="en-US" sz="1200" dirty="0" err="1">
                <a:ea typeface="+mn-lt"/>
                <a:cs typeface="+mn-lt"/>
              </a:rPr>
              <a:t>Artış</a:t>
            </a:r>
            <a:r>
              <a:rPr lang="en-US" sz="1200" dirty="0">
                <a:ea typeface="+mn-lt"/>
                <a:cs typeface="+mn-lt"/>
              </a:rPr>
              <a:t> </a:t>
            </a:r>
            <a:r>
              <a:rPr lang="en-US" sz="1200" dirty="0" err="1">
                <a:ea typeface="+mn-lt"/>
                <a:cs typeface="+mn-lt"/>
              </a:rPr>
              <a:t>Hızının</a:t>
            </a:r>
            <a:r>
              <a:rPr lang="en-US" sz="1200" dirty="0">
                <a:ea typeface="+mn-lt"/>
                <a:cs typeface="+mn-lt"/>
              </a:rPr>
              <a:t> 2045 </a:t>
            </a:r>
            <a:r>
              <a:rPr lang="en-US" sz="1200" dirty="0" err="1">
                <a:ea typeface="+mn-lt"/>
                <a:cs typeface="+mn-lt"/>
              </a:rPr>
              <a:t>Yılında</a:t>
            </a:r>
            <a:r>
              <a:rPr lang="en-US" sz="1200" dirty="0">
                <a:ea typeface="+mn-lt"/>
                <a:cs typeface="+mn-lt"/>
              </a:rPr>
              <a:t> </a:t>
            </a:r>
            <a:r>
              <a:rPr lang="en-US" sz="1200" dirty="0" err="1">
                <a:ea typeface="+mn-lt"/>
                <a:cs typeface="+mn-lt"/>
              </a:rPr>
              <a:t>Yarıya</a:t>
            </a:r>
            <a:r>
              <a:rPr lang="en-US" sz="1200" dirty="0">
                <a:ea typeface="+mn-lt"/>
                <a:cs typeface="+mn-lt"/>
              </a:rPr>
              <a:t> </a:t>
            </a:r>
            <a:r>
              <a:rPr lang="en-US" sz="1200" dirty="0" err="1">
                <a:ea typeface="+mn-lt"/>
                <a:cs typeface="+mn-lt"/>
              </a:rPr>
              <a:t>İnmesi</a:t>
            </a:r>
          </a:p>
          <a:p>
            <a:pPr>
              <a:lnSpc>
                <a:spcPct val="100000"/>
              </a:lnSpc>
            </a:pPr>
            <a:r>
              <a:rPr lang="en-US" sz="1200" dirty="0" err="1">
                <a:ea typeface="+mn-lt"/>
                <a:cs typeface="+mn-lt"/>
              </a:rPr>
              <a:t>Varsayım</a:t>
            </a:r>
            <a:r>
              <a:rPr lang="en-US" sz="1200" dirty="0">
                <a:ea typeface="+mn-lt"/>
                <a:cs typeface="+mn-lt"/>
              </a:rPr>
              <a:t> 3: </a:t>
            </a:r>
            <a:r>
              <a:rPr lang="en-US" sz="1200" dirty="0" err="1">
                <a:ea typeface="+mn-lt"/>
                <a:cs typeface="+mn-lt"/>
              </a:rPr>
              <a:t>Bugün</a:t>
            </a:r>
            <a:r>
              <a:rPr lang="en-US" sz="1200" dirty="0">
                <a:ea typeface="+mn-lt"/>
                <a:cs typeface="+mn-lt"/>
              </a:rPr>
              <a:t> </a:t>
            </a:r>
            <a:r>
              <a:rPr lang="en-US" sz="1200" dirty="0" err="1">
                <a:ea typeface="+mn-lt"/>
                <a:cs typeface="+mn-lt"/>
              </a:rPr>
              <a:t>Görülen</a:t>
            </a:r>
            <a:r>
              <a:rPr lang="en-US" sz="1200" dirty="0">
                <a:ea typeface="+mn-lt"/>
                <a:cs typeface="+mn-lt"/>
              </a:rPr>
              <a:t> </a:t>
            </a:r>
            <a:r>
              <a:rPr lang="en-US" sz="1200" dirty="0" err="1">
                <a:ea typeface="+mn-lt"/>
                <a:cs typeface="+mn-lt"/>
              </a:rPr>
              <a:t>Nüfus</a:t>
            </a:r>
            <a:r>
              <a:rPr lang="en-US" sz="1200" dirty="0">
                <a:ea typeface="+mn-lt"/>
                <a:cs typeface="+mn-lt"/>
              </a:rPr>
              <a:t> </a:t>
            </a:r>
            <a:r>
              <a:rPr lang="en-US" sz="1200" dirty="0" err="1">
                <a:ea typeface="+mn-lt"/>
                <a:cs typeface="+mn-lt"/>
              </a:rPr>
              <a:t>Artış</a:t>
            </a:r>
            <a:r>
              <a:rPr lang="en-US" sz="1200" dirty="0">
                <a:ea typeface="+mn-lt"/>
                <a:cs typeface="+mn-lt"/>
              </a:rPr>
              <a:t> </a:t>
            </a:r>
            <a:r>
              <a:rPr lang="en-US" sz="1200" dirty="0" err="1">
                <a:ea typeface="+mn-lt"/>
                <a:cs typeface="+mn-lt"/>
              </a:rPr>
              <a:t>Hızının</a:t>
            </a:r>
            <a:r>
              <a:rPr lang="en-US" sz="1200" dirty="0">
                <a:ea typeface="+mn-lt"/>
                <a:cs typeface="+mn-lt"/>
              </a:rPr>
              <a:t> Son </a:t>
            </a:r>
            <a:r>
              <a:rPr lang="en-US" sz="1200" dirty="0" err="1">
                <a:ea typeface="+mn-lt"/>
                <a:cs typeface="+mn-lt"/>
              </a:rPr>
              <a:t>Altı</a:t>
            </a:r>
            <a:r>
              <a:rPr lang="en-US" sz="1200" dirty="0">
                <a:ea typeface="+mn-lt"/>
                <a:cs typeface="+mn-lt"/>
              </a:rPr>
              <a:t> </a:t>
            </a:r>
            <a:r>
              <a:rPr lang="en-US" sz="1200" dirty="0" err="1">
                <a:ea typeface="+mn-lt"/>
                <a:cs typeface="+mn-lt"/>
              </a:rPr>
              <a:t>Sayımda</a:t>
            </a:r>
            <a:r>
              <a:rPr lang="en-US" sz="1200" dirty="0">
                <a:ea typeface="+mn-lt"/>
                <a:cs typeface="+mn-lt"/>
              </a:rPr>
              <a:t> </a:t>
            </a:r>
            <a:r>
              <a:rPr lang="en-US" sz="1200" dirty="0" err="1">
                <a:ea typeface="+mn-lt"/>
                <a:cs typeface="+mn-lt"/>
              </a:rPr>
              <a:t>Görülen</a:t>
            </a:r>
            <a:r>
              <a:rPr lang="en-US" sz="1200" dirty="0">
                <a:ea typeface="+mn-lt"/>
                <a:cs typeface="+mn-lt"/>
              </a:rPr>
              <a:t> </a:t>
            </a:r>
            <a:r>
              <a:rPr lang="en-US" sz="1200" dirty="0" err="1">
                <a:ea typeface="+mn-lt"/>
                <a:cs typeface="+mn-lt"/>
              </a:rPr>
              <a:t>Artış</a:t>
            </a:r>
            <a:r>
              <a:rPr lang="en-US" sz="1200" dirty="0">
                <a:ea typeface="+mn-lt"/>
                <a:cs typeface="+mn-lt"/>
              </a:rPr>
              <a:t> </a:t>
            </a:r>
            <a:r>
              <a:rPr lang="en-US" sz="1200" dirty="0" err="1">
                <a:ea typeface="+mn-lt"/>
                <a:cs typeface="+mn-lt"/>
              </a:rPr>
              <a:t>Hızlarından</a:t>
            </a:r>
            <a:r>
              <a:rPr lang="en-US" sz="1200" dirty="0">
                <a:ea typeface="+mn-lt"/>
                <a:cs typeface="+mn-lt"/>
              </a:rPr>
              <a:t> </a:t>
            </a:r>
            <a:r>
              <a:rPr lang="en-US" sz="1200" dirty="0" err="1">
                <a:ea typeface="+mn-lt"/>
                <a:cs typeface="+mn-lt"/>
              </a:rPr>
              <a:t>Çıkarılan</a:t>
            </a:r>
            <a:r>
              <a:rPr lang="en-US" sz="1200" dirty="0">
                <a:ea typeface="+mn-lt"/>
                <a:cs typeface="+mn-lt"/>
              </a:rPr>
              <a:t> </a:t>
            </a:r>
            <a:r>
              <a:rPr lang="en-US" sz="1200" dirty="0" err="1">
                <a:ea typeface="+mn-lt"/>
                <a:cs typeface="+mn-lt"/>
              </a:rPr>
              <a:t>Regresyon</a:t>
            </a:r>
            <a:r>
              <a:rPr lang="en-US" sz="1200" dirty="0">
                <a:ea typeface="+mn-lt"/>
                <a:cs typeface="+mn-lt"/>
              </a:rPr>
              <a:t> </a:t>
            </a:r>
            <a:r>
              <a:rPr lang="en-US" sz="1200" dirty="0" err="1">
                <a:ea typeface="+mn-lt"/>
                <a:cs typeface="+mn-lt"/>
              </a:rPr>
              <a:t>Eğrileri</a:t>
            </a:r>
            <a:r>
              <a:rPr lang="en-US" sz="1200" dirty="0">
                <a:ea typeface="+mn-lt"/>
                <a:cs typeface="+mn-lt"/>
              </a:rPr>
              <a:t> </a:t>
            </a:r>
            <a:r>
              <a:rPr lang="en-US" sz="1200" dirty="0" err="1">
                <a:ea typeface="+mn-lt"/>
                <a:cs typeface="+mn-lt"/>
              </a:rPr>
              <a:t>Doğrultusunda</a:t>
            </a:r>
            <a:r>
              <a:rPr lang="en-US" sz="1200" dirty="0">
                <a:ea typeface="+mn-lt"/>
                <a:cs typeface="+mn-lt"/>
              </a:rPr>
              <a:t> </a:t>
            </a:r>
            <a:r>
              <a:rPr lang="en-US" sz="1200" dirty="0" err="1">
                <a:ea typeface="+mn-lt"/>
                <a:cs typeface="+mn-lt"/>
              </a:rPr>
              <a:t>Azalacağı</a:t>
            </a:r>
            <a:r>
              <a:rPr lang="en-US" sz="1200" dirty="0">
                <a:ea typeface="+mn-lt"/>
                <a:cs typeface="+mn-lt"/>
              </a:rPr>
              <a:t>.</a:t>
            </a:r>
          </a:p>
          <a:p>
            <a:pPr>
              <a:lnSpc>
                <a:spcPct val="100000"/>
              </a:lnSpc>
            </a:pPr>
            <a:r>
              <a:rPr lang="en-US" sz="1200" dirty="0" err="1">
                <a:ea typeface="+mn-lt"/>
                <a:cs typeface="+mn-lt"/>
              </a:rPr>
              <a:t>Varsayım</a:t>
            </a:r>
            <a:r>
              <a:rPr lang="en-US" sz="1200" dirty="0">
                <a:ea typeface="+mn-lt"/>
                <a:cs typeface="+mn-lt"/>
              </a:rPr>
              <a:t> 4: Son İki </a:t>
            </a:r>
            <a:r>
              <a:rPr lang="en-US" sz="1200" dirty="0" err="1">
                <a:ea typeface="+mn-lt"/>
                <a:cs typeface="+mn-lt"/>
              </a:rPr>
              <a:t>Sayım</a:t>
            </a:r>
            <a:r>
              <a:rPr lang="en-US" sz="1200" dirty="0">
                <a:ea typeface="+mn-lt"/>
                <a:cs typeface="+mn-lt"/>
              </a:rPr>
              <a:t> </a:t>
            </a:r>
            <a:r>
              <a:rPr lang="en-US" sz="1200" dirty="0" err="1">
                <a:ea typeface="+mn-lt"/>
                <a:cs typeface="+mn-lt"/>
              </a:rPr>
              <a:t>Döneminde</a:t>
            </a:r>
            <a:r>
              <a:rPr lang="en-US" sz="1200" dirty="0">
                <a:ea typeface="+mn-lt"/>
                <a:cs typeface="+mn-lt"/>
              </a:rPr>
              <a:t> </a:t>
            </a:r>
            <a:r>
              <a:rPr lang="en-US" sz="1200" dirty="0" err="1">
                <a:ea typeface="+mn-lt"/>
                <a:cs typeface="+mn-lt"/>
              </a:rPr>
              <a:t>Görülen</a:t>
            </a:r>
            <a:r>
              <a:rPr lang="en-US" sz="1200" dirty="0">
                <a:ea typeface="+mn-lt"/>
                <a:cs typeface="+mn-lt"/>
              </a:rPr>
              <a:t> </a:t>
            </a:r>
            <a:r>
              <a:rPr lang="en-US" sz="1200" dirty="0" err="1">
                <a:ea typeface="+mn-lt"/>
                <a:cs typeface="+mn-lt"/>
              </a:rPr>
              <a:t>Artış</a:t>
            </a:r>
            <a:r>
              <a:rPr lang="en-US" sz="1200" dirty="0">
                <a:ea typeface="+mn-lt"/>
                <a:cs typeface="+mn-lt"/>
              </a:rPr>
              <a:t> </a:t>
            </a:r>
            <a:r>
              <a:rPr lang="en-US" sz="1200" dirty="0" err="1">
                <a:ea typeface="+mn-lt"/>
                <a:cs typeface="+mn-lt"/>
              </a:rPr>
              <a:t>Hızlarındaki</a:t>
            </a:r>
            <a:r>
              <a:rPr lang="en-US" sz="1200" dirty="0">
                <a:ea typeface="+mn-lt"/>
                <a:cs typeface="+mn-lt"/>
              </a:rPr>
              <a:t> </a:t>
            </a:r>
            <a:r>
              <a:rPr lang="en-US" sz="1200" dirty="0" err="1">
                <a:ea typeface="+mn-lt"/>
                <a:cs typeface="+mn-lt"/>
              </a:rPr>
              <a:t>Değişmeler</a:t>
            </a:r>
            <a:r>
              <a:rPr lang="en-US" sz="1200" dirty="0">
                <a:ea typeface="+mn-lt"/>
                <a:cs typeface="+mn-lt"/>
              </a:rPr>
              <a:t> </a:t>
            </a:r>
            <a:r>
              <a:rPr lang="en-US" sz="1200" dirty="0" err="1">
                <a:ea typeface="+mn-lt"/>
                <a:cs typeface="+mn-lt"/>
              </a:rPr>
              <a:t>Doğrultusunda</a:t>
            </a:r>
            <a:r>
              <a:rPr lang="en-US" sz="1200" dirty="0">
                <a:ea typeface="+mn-lt"/>
                <a:cs typeface="+mn-lt"/>
              </a:rPr>
              <a:t> </a:t>
            </a:r>
            <a:r>
              <a:rPr lang="en-US" sz="1200" dirty="0" err="1">
                <a:ea typeface="+mn-lt"/>
                <a:cs typeface="+mn-lt"/>
              </a:rPr>
              <a:t>Doğrusal</a:t>
            </a:r>
            <a:r>
              <a:rPr lang="en-US" sz="1200" dirty="0">
                <a:ea typeface="+mn-lt"/>
                <a:cs typeface="+mn-lt"/>
              </a:rPr>
              <a:t> </a:t>
            </a:r>
            <a:r>
              <a:rPr lang="en-US" sz="1200" dirty="0" err="1">
                <a:ea typeface="+mn-lt"/>
                <a:cs typeface="+mn-lt"/>
              </a:rPr>
              <a:t>Olarak</a:t>
            </a:r>
            <a:r>
              <a:rPr lang="en-US" sz="1200" dirty="0">
                <a:ea typeface="+mn-lt"/>
                <a:cs typeface="+mn-lt"/>
              </a:rPr>
              <a:t> </a:t>
            </a:r>
            <a:r>
              <a:rPr lang="en-US" sz="1200" dirty="0" err="1">
                <a:ea typeface="+mn-lt"/>
                <a:cs typeface="+mn-lt"/>
              </a:rPr>
              <a:t>Azalacağı</a:t>
            </a:r>
            <a:r>
              <a:rPr lang="en-US" sz="1200" dirty="0">
                <a:ea typeface="+mn-lt"/>
                <a:cs typeface="+mn-lt"/>
              </a:rPr>
              <a:t> </a:t>
            </a:r>
            <a:r>
              <a:rPr lang="en-US" sz="1200" dirty="0" err="1">
                <a:ea typeface="+mn-lt"/>
                <a:cs typeface="+mn-lt"/>
              </a:rPr>
              <a:t>Varsayımı</a:t>
            </a:r>
            <a:r>
              <a:rPr lang="en-US" sz="1200" dirty="0">
                <a:ea typeface="+mn-lt"/>
                <a:cs typeface="+mn-lt"/>
              </a:rPr>
              <a:t>.</a:t>
            </a:r>
          </a:p>
          <a:p>
            <a:pPr>
              <a:lnSpc>
                <a:spcPct val="100000"/>
              </a:lnSpc>
            </a:pPr>
            <a:r>
              <a:rPr lang="en-US" sz="1200" dirty="0" err="1">
                <a:ea typeface="+mn-lt"/>
                <a:cs typeface="+mn-lt"/>
              </a:rPr>
              <a:t>Varsayım</a:t>
            </a:r>
            <a:r>
              <a:rPr lang="en-US" sz="1200" dirty="0">
                <a:ea typeface="+mn-lt"/>
                <a:cs typeface="+mn-lt"/>
              </a:rPr>
              <a:t> 5: </a:t>
            </a:r>
            <a:r>
              <a:rPr lang="en-US" sz="1200" dirty="0" err="1">
                <a:ea typeface="+mn-lt"/>
                <a:cs typeface="+mn-lt"/>
              </a:rPr>
              <a:t>Nüfus</a:t>
            </a:r>
            <a:r>
              <a:rPr lang="en-US" sz="1200" dirty="0">
                <a:ea typeface="+mn-lt"/>
                <a:cs typeface="+mn-lt"/>
              </a:rPr>
              <a:t> </a:t>
            </a:r>
            <a:r>
              <a:rPr lang="en-US" sz="1200" dirty="0" err="1">
                <a:ea typeface="+mn-lt"/>
                <a:cs typeface="+mn-lt"/>
              </a:rPr>
              <a:t>Artış</a:t>
            </a:r>
            <a:r>
              <a:rPr lang="en-US" sz="1200" dirty="0">
                <a:ea typeface="+mn-lt"/>
                <a:cs typeface="+mn-lt"/>
              </a:rPr>
              <a:t> </a:t>
            </a:r>
            <a:r>
              <a:rPr lang="en-US" sz="1200" dirty="0" err="1">
                <a:ea typeface="+mn-lt"/>
                <a:cs typeface="+mn-lt"/>
              </a:rPr>
              <a:t>Hızının</a:t>
            </a:r>
            <a:r>
              <a:rPr lang="en-US" sz="1200" dirty="0">
                <a:ea typeface="+mn-lt"/>
                <a:cs typeface="+mn-lt"/>
              </a:rPr>
              <a:t> 2045-2050 </a:t>
            </a:r>
            <a:r>
              <a:rPr lang="en-US" sz="1200" dirty="0" err="1">
                <a:ea typeface="+mn-lt"/>
                <a:cs typeface="+mn-lt"/>
              </a:rPr>
              <a:t>Döneminde</a:t>
            </a:r>
            <a:r>
              <a:rPr lang="en-US" sz="1200" dirty="0">
                <a:ea typeface="+mn-lt"/>
                <a:cs typeface="+mn-lt"/>
              </a:rPr>
              <a:t> 0- 01 </a:t>
            </a:r>
            <a:r>
              <a:rPr lang="en-US" sz="1200" dirty="0" err="1">
                <a:ea typeface="+mn-lt"/>
                <a:cs typeface="+mn-lt"/>
              </a:rPr>
              <a:t>Değerine</a:t>
            </a:r>
            <a:r>
              <a:rPr lang="en-US" sz="1200" dirty="0">
                <a:ea typeface="+mn-lt"/>
                <a:cs typeface="+mn-lt"/>
              </a:rPr>
              <a:t> </a:t>
            </a:r>
            <a:r>
              <a:rPr lang="en-US" sz="1200" dirty="0" err="1">
                <a:ea typeface="+mn-lt"/>
                <a:cs typeface="+mn-lt"/>
              </a:rPr>
              <a:t>İnmesi</a:t>
            </a:r>
            <a:r>
              <a:rPr lang="en-US" sz="1200" dirty="0">
                <a:ea typeface="+mn-lt"/>
                <a:cs typeface="+mn-lt"/>
              </a:rPr>
              <a:t>.</a:t>
            </a:r>
          </a:p>
          <a:p>
            <a:pPr>
              <a:lnSpc>
                <a:spcPct val="100000"/>
              </a:lnSpc>
            </a:pPr>
            <a:r>
              <a:rPr lang="en-US" sz="1200" dirty="0" err="1">
                <a:ea typeface="+mn-lt"/>
                <a:cs typeface="+mn-lt"/>
              </a:rPr>
              <a:t>Varsayım</a:t>
            </a:r>
            <a:r>
              <a:rPr lang="en-US" sz="1200" dirty="0">
                <a:ea typeface="+mn-lt"/>
                <a:cs typeface="+mn-lt"/>
              </a:rPr>
              <a:t> 6: </a:t>
            </a:r>
            <a:r>
              <a:rPr lang="en-US" sz="1200" dirty="0" err="1">
                <a:ea typeface="+mn-lt"/>
                <a:cs typeface="+mn-lt"/>
              </a:rPr>
              <a:t>Nüfus</a:t>
            </a:r>
            <a:r>
              <a:rPr lang="en-US" sz="1200" dirty="0">
                <a:ea typeface="+mn-lt"/>
                <a:cs typeface="+mn-lt"/>
              </a:rPr>
              <a:t> </a:t>
            </a:r>
            <a:r>
              <a:rPr lang="en-US" sz="1200" dirty="0" err="1">
                <a:ea typeface="+mn-lt"/>
                <a:cs typeface="+mn-lt"/>
              </a:rPr>
              <a:t>Artış</a:t>
            </a:r>
            <a:r>
              <a:rPr lang="en-US" sz="1200" dirty="0">
                <a:ea typeface="+mn-lt"/>
                <a:cs typeface="+mn-lt"/>
              </a:rPr>
              <a:t> </a:t>
            </a:r>
            <a:r>
              <a:rPr lang="en-US" sz="1200" dirty="0" err="1">
                <a:ea typeface="+mn-lt"/>
                <a:cs typeface="+mn-lt"/>
              </a:rPr>
              <a:t>Hızının</a:t>
            </a:r>
            <a:r>
              <a:rPr lang="en-US" sz="1200" dirty="0">
                <a:ea typeface="+mn-lt"/>
                <a:cs typeface="+mn-lt"/>
              </a:rPr>
              <a:t> 2045-2050 </a:t>
            </a:r>
            <a:r>
              <a:rPr lang="en-US" sz="1200" dirty="0" err="1">
                <a:ea typeface="+mn-lt"/>
                <a:cs typeface="+mn-lt"/>
              </a:rPr>
              <a:t>Döneminde</a:t>
            </a:r>
            <a:r>
              <a:rPr lang="en-US" sz="1200" dirty="0">
                <a:ea typeface="+mn-lt"/>
                <a:cs typeface="+mn-lt"/>
              </a:rPr>
              <a:t> "</a:t>
            </a:r>
            <a:r>
              <a:rPr lang="en-US" sz="1200" dirty="0" err="1">
                <a:ea typeface="+mn-lt"/>
                <a:cs typeface="+mn-lt"/>
              </a:rPr>
              <a:t>Sıfır</a:t>
            </a:r>
            <a:r>
              <a:rPr lang="en-US" sz="1200" dirty="0">
                <a:ea typeface="+mn-lt"/>
                <a:cs typeface="+mn-lt"/>
              </a:rPr>
              <a:t>" </a:t>
            </a:r>
            <a:r>
              <a:rPr lang="en-US" sz="1200" dirty="0" err="1">
                <a:ea typeface="+mn-lt"/>
                <a:cs typeface="+mn-lt"/>
              </a:rPr>
              <a:t>Düzeyine</a:t>
            </a:r>
            <a:r>
              <a:rPr lang="en-US" sz="1200" dirty="0">
                <a:ea typeface="+mn-lt"/>
                <a:cs typeface="+mn-lt"/>
              </a:rPr>
              <a:t> </a:t>
            </a:r>
            <a:r>
              <a:rPr lang="en-US" sz="1200" dirty="0" err="1">
                <a:ea typeface="+mn-lt"/>
                <a:cs typeface="+mn-lt"/>
              </a:rPr>
              <a:t>İnmesi</a:t>
            </a:r>
            <a:r>
              <a:rPr lang="en-US" sz="1200" dirty="0">
                <a:ea typeface="+mn-lt"/>
                <a:cs typeface="+mn-lt"/>
              </a:rPr>
              <a:t>.</a:t>
            </a:r>
          </a:p>
        </p:txBody>
      </p:sp>
      <p:pic>
        <p:nvPicPr>
          <p:cNvPr id="4" name="Picture 4" descr="Chart, scatter chart&#10;&#10;Description automatically generated">
            <a:extLst>
              <a:ext uri="{FF2B5EF4-FFF2-40B4-BE49-F238E27FC236}">
                <a16:creationId xmlns:a16="http://schemas.microsoft.com/office/drawing/2014/main" id="{D191EC34-56BF-BE00-9911-CFAF2F345546}"/>
              </a:ext>
            </a:extLst>
          </p:cNvPr>
          <p:cNvPicPr>
            <a:picLocks noChangeAspect="1"/>
          </p:cNvPicPr>
          <p:nvPr/>
        </p:nvPicPr>
        <p:blipFill rotWithShape="1">
          <a:blip r:embed="rId2"/>
          <a:srcRect r="359" b="2"/>
          <a:stretch/>
        </p:blipFill>
        <p:spPr>
          <a:xfrm>
            <a:off x="5385816" y="743210"/>
            <a:ext cx="6440424" cy="5316226"/>
          </a:xfrm>
          <a:prstGeom prst="rect">
            <a:avLst/>
          </a:prstGeom>
        </p:spPr>
      </p:pic>
    </p:spTree>
    <p:extLst>
      <p:ext uri="{BB962C8B-B14F-4D97-AF65-F5344CB8AC3E}">
        <p14:creationId xmlns:p14="http://schemas.microsoft.com/office/powerpoint/2010/main" val="1829691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Dragan Dam Free Stock Photo - Public Domain Pictures">
            <a:extLst>
              <a:ext uri="{FF2B5EF4-FFF2-40B4-BE49-F238E27FC236}">
                <a16:creationId xmlns:a16="http://schemas.microsoft.com/office/drawing/2014/main" id="{4FF63219-686B-D18B-BAE8-BD0E3D64B312}"/>
              </a:ext>
            </a:extLst>
          </p:cNvPr>
          <p:cNvPicPr>
            <a:picLocks noChangeAspect="1"/>
          </p:cNvPicPr>
          <p:nvPr/>
        </p:nvPicPr>
        <p:blipFill rotWithShape="1">
          <a:blip r:embed="rId2"/>
          <a:srcRect l="7791" r="21068" b="-1"/>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20" name="Freeform: Shape 19">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6A7497-12A8-7193-0151-0F0AAE0E0186}"/>
              </a:ext>
            </a:extLst>
          </p:cNvPr>
          <p:cNvSpPr>
            <a:spLocks noGrp="1"/>
          </p:cNvSpPr>
          <p:nvPr>
            <p:ph type="title"/>
          </p:nvPr>
        </p:nvSpPr>
        <p:spPr>
          <a:xfrm>
            <a:off x="374904" y="856488"/>
            <a:ext cx="4992624" cy="1243584"/>
          </a:xfrm>
        </p:spPr>
        <p:txBody>
          <a:bodyPr anchor="ctr">
            <a:normAutofit/>
          </a:bodyPr>
          <a:lstStyle/>
          <a:p>
            <a:r>
              <a:rPr lang="en-US" sz="3400" dirty="0">
                <a:ea typeface="+mj-lt"/>
                <a:cs typeface="+mj-lt"/>
              </a:rPr>
              <a:t>Veri Seti </a:t>
            </a:r>
            <a:r>
              <a:rPr lang="en-US" sz="3400" dirty="0" err="1">
                <a:ea typeface="+mj-lt"/>
                <a:cs typeface="+mj-lt"/>
              </a:rPr>
              <a:t>Açıklaması</a:t>
            </a:r>
            <a:endParaRPr lang="en-US" dirty="0" err="1"/>
          </a:p>
        </p:txBody>
      </p:sp>
      <p:sp>
        <p:nvSpPr>
          <p:cNvPr id="24" name="Rectangle 23">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DA5ED89-8ADE-4B42-7786-65EC44F7C9C2}"/>
              </a:ext>
            </a:extLst>
          </p:cNvPr>
          <p:cNvSpPr>
            <a:spLocks noGrp="1"/>
          </p:cNvSpPr>
          <p:nvPr>
            <p:ph idx="1"/>
          </p:nvPr>
        </p:nvSpPr>
        <p:spPr>
          <a:xfrm>
            <a:off x="374904" y="2522949"/>
            <a:ext cx="5065776" cy="3402363"/>
          </a:xfrm>
        </p:spPr>
        <p:txBody>
          <a:bodyPr vert="horz" lIns="91440" tIns="45720" rIns="91440" bIns="45720" rtlCol="0" anchor="t">
            <a:normAutofit/>
          </a:bodyPr>
          <a:lstStyle/>
          <a:p>
            <a:r>
              <a:rPr lang="en-US" sz="1800">
                <a:ea typeface="+mn-lt"/>
                <a:cs typeface="+mn-lt"/>
              </a:rPr>
              <a:t>İstanbul </a:t>
            </a:r>
            <a:r>
              <a:rPr lang="en-US" sz="1800" err="1">
                <a:ea typeface="+mn-lt"/>
                <a:cs typeface="+mn-lt"/>
              </a:rPr>
              <a:t>için</a:t>
            </a:r>
            <a:r>
              <a:rPr lang="en-US" sz="1800">
                <a:ea typeface="+mn-lt"/>
                <a:cs typeface="+mn-lt"/>
              </a:rPr>
              <a:t> </a:t>
            </a:r>
            <a:r>
              <a:rPr lang="en-US" sz="1800" err="1">
                <a:ea typeface="+mn-lt"/>
                <a:cs typeface="+mn-lt"/>
              </a:rPr>
              <a:t>Ömerli</a:t>
            </a:r>
            <a:r>
              <a:rPr lang="en-US" sz="1800">
                <a:ea typeface="+mn-lt"/>
                <a:cs typeface="+mn-lt"/>
              </a:rPr>
              <a:t>, Darlık, Elmalı, Terkos ve diğerleri gibi çok sayıda barajdan günlük okumaları içeren bir baraj doluluk oranları veri kümesi kullandık.</a:t>
            </a:r>
          </a:p>
          <a:p>
            <a:endParaRPr lang="en-US"/>
          </a:p>
          <a:p>
            <a:r>
              <a:rPr lang="en-US" sz="1800" dirty="0">
                <a:ea typeface="+mn-lt"/>
                <a:cs typeface="+mn-lt"/>
              </a:rPr>
              <a:t>Veri </a:t>
            </a:r>
            <a:r>
              <a:rPr lang="en-US" sz="1800" dirty="0" err="1">
                <a:ea typeface="+mn-lt"/>
                <a:cs typeface="+mn-lt"/>
              </a:rPr>
              <a:t>kümesi</a:t>
            </a:r>
            <a:r>
              <a:rPr lang="en-US" sz="1800" dirty="0">
                <a:ea typeface="+mn-lt"/>
                <a:cs typeface="+mn-lt"/>
              </a:rPr>
              <a:t> her </a:t>
            </a:r>
            <a:r>
              <a:rPr lang="en-US" sz="1800" dirty="0" err="1">
                <a:ea typeface="+mn-lt"/>
                <a:cs typeface="+mn-lt"/>
              </a:rPr>
              <a:t>baraj</a:t>
            </a:r>
            <a:r>
              <a:rPr lang="en-US" sz="1800" dirty="0">
                <a:ea typeface="+mn-lt"/>
                <a:cs typeface="+mn-lt"/>
              </a:rPr>
              <a:t> </a:t>
            </a:r>
            <a:r>
              <a:rPr lang="en-US" sz="1800" dirty="0" err="1">
                <a:ea typeface="+mn-lt"/>
                <a:cs typeface="+mn-lt"/>
              </a:rPr>
              <a:t>için</a:t>
            </a:r>
            <a:r>
              <a:rPr lang="en-US" sz="1800" dirty="0">
                <a:ea typeface="+mn-lt"/>
                <a:cs typeface="+mn-lt"/>
              </a:rPr>
              <a:t> </a:t>
            </a:r>
            <a:r>
              <a:rPr lang="en-US" sz="1800" dirty="0" err="1">
                <a:ea typeface="+mn-lt"/>
                <a:cs typeface="+mn-lt"/>
              </a:rPr>
              <a:t>tarih</a:t>
            </a:r>
            <a:r>
              <a:rPr lang="en-US" sz="1800" dirty="0">
                <a:ea typeface="+mn-lt"/>
                <a:cs typeface="+mn-lt"/>
              </a:rPr>
              <a:t>, </a:t>
            </a:r>
            <a:r>
              <a:rPr lang="en-US" sz="1800" dirty="0" err="1">
                <a:ea typeface="+mn-lt"/>
                <a:cs typeface="+mn-lt"/>
              </a:rPr>
              <a:t>yıl</a:t>
            </a:r>
            <a:r>
              <a:rPr lang="en-US" sz="1800" dirty="0">
                <a:ea typeface="+mn-lt"/>
                <a:cs typeface="+mn-lt"/>
              </a:rPr>
              <a:t>, ay </a:t>
            </a:r>
            <a:r>
              <a:rPr lang="en-US" sz="1800" dirty="0" err="1">
                <a:ea typeface="+mn-lt"/>
                <a:cs typeface="+mn-lt"/>
              </a:rPr>
              <a:t>ve</a:t>
            </a:r>
            <a:r>
              <a:rPr lang="en-US" sz="1800" dirty="0">
                <a:ea typeface="+mn-lt"/>
                <a:cs typeface="+mn-lt"/>
              </a:rPr>
              <a:t> </a:t>
            </a:r>
            <a:r>
              <a:rPr lang="en-US" sz="1800" dirty="0" err="1">
                <a:ea typeface="+mn-lt"/>
                <a:cs typeface="+mn-lt"/>
              </a:rPr>
              <a:t>haftanın</a:t>
            </a:r>
            <a:r>
              <a:rPr lang="en-US" sz="1800" dirty="0">
                <a:ea typeface="+mn-lt"/>
                <a:cs typeface="+mn-lt"/>
              </a:rPr>
              <a:t> </a:t>
            </a:r>
            <a:r>
              <a:rPr lang="en-US" sz="1800" dirty="0" err="1">
                <a:ea typeface="+mn-lt"/>
                <a:cs typeface="+mn-lt"/>
              </a:rPr>
              <a:t>günü</a:t>
            </a:r>
            <a:r>
              <a:rPr lang="en-US" sz="1800" dirty="0">
                <a:ea typeface="+mn-lt"/>
                <a:cs typeface="+mn-lt"/>
              </a:rPr>
              <a:t> </a:t>
            </a:r>
            <a:r>
              <a:rPr lang="en-US" sz="1800" dirty="0" err="1">
                <a:ea typeface="+mn-lt"/>
                <a:cs typeface="+mn-lt"/>
              </a:rPr>
              <a:t>sütunlarını</a:t>
            </a:r>
            <a:r>
              <a:rPr lang="en-US" sz="1800" dirty="0">
                <a:ea typeface="+mn-lt"/>
                <a:cs typeface="+mn-lt"/>
              </a:rPr>
              <a:t> </a:t>
            </a:r>
            <a:r>
              <a:rPr lang="en-US" sz="1800" dirty="0" err="1">
                <a:ea typeface="+mn-lt"/>
                <a:cs typeface="+mn-lt"/>
              </a:rPr>
              <a:t>içerir</a:t>
            </a:r>
            <a:endParaRPr lang="en-US" dirty="0" err="1"/>
          </a:p>
          <a:p>
            <a:endParaRPr lang="en-US" sz="1800"/>
          </a:p>
        </p:txBody>
      </p:sp>
    </p:spTree>
    <p:extLst>
      <p:ext uri="{BB962C8B-B14F-4D97-AF65-F5344CB8AC3E}">
        <p14:creationId xmlns:p14="http://schemas.microsoft.com/office/powerpoint/2010/main" val="1311348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52B99F1-B2DC-437E-A8A1-A57F2F29F8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3EF8C6-06DA-2C4B-E6D5-9D2CEB6B318D}"/>
              </a:ext>
            </a:extLst>
          </p:cNvPr>
          <p:cNvSpPr>
            <a:spLocks noGrp="1"/>
          </p:cNvSpPr>
          <p:nvPr>
            <p:ph type="title"/>
          </p:nvPr>
        </p:nvSpPr>
        <p:spPr>
          <a:xfrm>
            <a:off x="1045029" y="1092857"/>
            <a:ext cx="3669704" cy="4389120"/>
          </a:xfrm>
        </p:spPr>
        <p:txBody>
          <a:bodyPr>
            <a:normAutofit/>
          </a:bodyPr>
          <a:lstStyle/>
          <a:p>
            <a:r>
              <a:rPr lang="en-US" dirty="0">
                <a:ea typeface="+mj-lt"/>
                <a:cs typeface="+mj-lt"/>
              </a:rPr>
              <a:t>Veri </a:t>
            </a:r>
            <a:r>
              <a:rPr lang="en-US" dirty="0" err="1">
                <a:ea typeface="+mj-lt"/>
                <a:cs typeface="+mj-lt"/>
              </a:rPr>
              <a:t>Ön</a:t>
            </a:r>
            <a:r>
              <a:rPr lang="en-US" dirty="0">
                <a:ea typeface="+mj-lt"/>
                <a:cs typeface="+mj-lt"/>
              </a:rPr>
              <a:t> </a:t>
            </a:r>
            <a:r>
              <a:rPr lang="en-US" dirty="0" err="1">
                <a:ea typeface="+mj-lt"/>
                <a:cs typeface="+mj-lt"/>
              </a:rPr>
              <a:t>İşleme</a:t>
            </a:r>
          </a:p>
        </p:txBody>
      </p:sp>
      <p:sp>
        <p:nvSpPr>
          <p:cNvPr id="12" name="Rectangle 11">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935374"/>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D22AA6C-7C9E-F692-8511-43919A43B1EC}"/>
              </a:ext>
            </a:extLst>
          </p:cNvPr>
          <p:cNvSpPr>
            <a:spLocks noGrp="1"/>
          </p:cNvSpPr>
          <p:nvPr>
            <p:ph idx="1"/>
          </p:nvPr>
        </p:nvSpPr>
        <p:spPr>
          <a:xfrm>
            <a:off x="5572679" y="1092857"/>
            <a:ext cx="5670087" cy="4389120"/>
          </a:xfrm>
        </p:spPr>
        <p:txBody>
          <a:bodyPr vert="horz" lIns="91440" tIns="45720" rIns="91440" bIns="45720" rtlCol="0" anchor="ctr">
            <a:normAutofit/>
          </a:bodyPr>
          <a:lstStyle/>
          <a:p>
            <a:r>
              <a:rPr lang="en-US" sz="2000" dirty="0">
                <a:ea typeface="+mn-lt"/>
                <a:cs typeface="+mn-lt"/>
              </a:rPr>
              <a:t>Daha </a:t>
            </a:r>
            <a:r>
              <a:rPr lang="en-US" sz="2000" dirty="0" err="1">
                <a:ea typeface="+mn-lt"/>
                <a:cs typeface="+mn-lt"/>
              </a:rPr>
              <a:t>anlamlı</a:t>
            </a:r>
            <a:r>
              <a:rPr lang="en-US" sz="2000" dirty="0">
                <a:ea typeface="+mn-lt"/>
                <a:cs typeface="+mn-lt"/>
              </a:rPr>
              <a:t> </a:t>
            </a:r>
            <a:r>
              <a:rPr lang="en-US" sz="2000" dirty="0" err="1">
                <a:ea typeface="+mn-lt"/>
                <a:cs typeface="+mn-lt"/>
              </a:rPr>
              <a:t>bir</a:t>
            </a:r>
            <a:r>
              <a:rPr lang="en-US" sz="2000" dirty="0">
                <a:ea typeface="+mn-lt"/>
                <a:cs typeface="+mn-lt"/>
              </a:rPr>
              <a:t> </a:t>
            </a:r>
            <a:r>
              <a:rPr lang="en-US" sz="2000" dirty="0" err="1">
                <a:ea typeface="+mn-lt"/>
                <a:cs typeface="+mn-lt"/>
              </a:rPr>
              <a:t>analiz</a:t>
            </a:r>
            <a:r>
              <a:rPr lang="en-US" sz="2000" dirty="0">
                <a:ea typeface="+mn-lt"/>
                <a:cs typeface="+mn-lt"/>
              </a:rPr>
              <a:t> </a:t>
            </a:r>
            <a:r>
              <a:rPr lang="en-US" sz="2000" dirty="0" err="1">
                <a:ea typeface="+mn-lt"/>
                <a:cs typeface="+mn-lt"/>
              </a:rPr>
              <a:t>yapabilmek</a:t>
            </a:r>
            <a:r>
              <a:rPr lang="en-US" sz="2000" dirty="0">
                <a:ea typeface="+mn-lt"/>
                <a:cs typeface="+mn-lt"/>
              </a:rPr>
              <a:t> </a:t>
            </a:r>
            <a:r>
              <a:rPr lang="en-US" sz="2000" dirty="0" err="1">
                <a:ea typeface="+mn-lt"/>
                <a:cs typeface="+mn-lt"/>
              </a:rPr>
              <a:t>için</a:t>
            </a:r>
            <a:r>
              <a:rPr lang="en-US" sz="2000" dirty="0">
                <a:ea typeface="+mn-lt"/>
                <a:cs typeface="+mn-lt"/>
              </a:rPr>
              <a:t> </a:t>
            </a:r>
            <a:r>
              <a:rPr lang="en-US" sz="2000" dirty="0" err="1">
                <a:ea typeface="+mn-lt"/>
                <a:cs typeface="+mn-lt"/>
              </a:rPr>
              <a:t>verileri</a:t>
            </a:r>
            <a:r>
              <a:rPr lang="en-US" sz="2000" dirty="0">
                <a:ea typeface="+mn-lt"/>
                <a:cs typeface="+mn-lt"/>
              </a:rPr>
              <a:t> </a:t>
            </a:r>
            <a:r>
              <a:rPr lang="en-US" sz="2000" dirty="0" err="1">
                <a:ea typeface="+mn-lt"/>
                <a:cs typeface="+mn-lt"/>
              </a:rPr>
              <a:t>günlükten</a:t>
            </a:r>
            <a:r>
              <a:rPr lang="en-US" sz="2000" dirty="0">
                <a:ea typeface="+mn-lt"/>
                <a:cs typeface="+mn-lt"/>
              </a:rPr>
              <a:t> </a:t>
            </a:r>
            <a:r>
              <a:rPr lang="en-US" sz="2000" dirty="0" err="1">
                <a:ea typeface="+mn-lt"/>
                <a:cs typeface="+mn-lt"/>
              </a:rPr>
              <a:t>aylık</a:t>
            </a:r>
            <a:r>
              <a:rPr lang="en-US" sz="2000" dirty="0">
                <a:ea typeface="+mn-lt"/>
                <a:cs typeface="+mn-lt"/>
              </a:rPr>
              <a:t> </a:t>
            </a:r>
            <a:r>
              <a:rPr lang="en-US" sz="2000" dirty="0" err="1">
                <a:ea typeface="+mn-lt"/>
                <a:cs typeface="+mn-lt"/>
              </a:rPr>
              <a:t>aralıklara</a:t>
            </a:r>
            <a:r>
              <a:rPr lang="en-US" sz="2000" dirty="0">
                <a:ea typeface="+mn-lt"/>
                <a:cs typeface="+mn-lt"/>
              </a:rPr>
              <a:t> </a:t>
            </a:r>
            <a:r>
              <a:rPr lang="en-US" sz="2000" dirty="0" err="1">
                <a:ea typeface="+mn-lt"/>
                <a:cs typeface="+mn-lt"/>
              </a:rPr>
              <a:t>dönüştürdük</a:t>
            </a:r>
            <a:r>
              <a:rPr lang="en-US" sz="2000" dirty="0">
                <a:ea typeface="+mn-lt"/>
                <a:cs typeface="+mn-lt"/>
              </a:rPr>
              <a:t> </a:t>
            </a:r>
            <a:r>
              <a:rPr lang="en-US" sz="2000" dirty="0" err="1">
                <a:ea typeface="+mn-lt"/>
                <a:cs typeface="+mn-lt"/>
              </a:rPr>
              <a:t>ve</a:t>
            </a:r>
            <a:r>
              <a:rPr lang="en-US" sz="2000" dirty="0">
                <a:ea typeface="+mn-lt"/>
                <a:cs typeface="+mn-lt"/>
              </a:rPr>
              <a:t> her </a:t>
            </a:r>
            <a:r>
              <a:rPr lang="en-US" sz="2000" dirty="0" err="1">
                <a:ea typeface="+mn-lt"/>
                <a:cs typeface="+mn-lt"/>
              </a:rPr>
              <a:t>ayın</a:t>
            </a:r>
            <a:r>
              <a:rPr lang="en-US" sz="2000" dirty="0">
                <a:ea typeface="+mn-lt"/>
                <a:cs typeface="+mn-lt"/>
              </a:rPr>
              <a:t> </a:t>
            </a:r>
            <a:r>
              <a:rPr lang="en-US" sz="2000" dirty="0" err="1">
                <a:ea typeface="+mn-lt"/>
                <a:cs typeface="+mn-lt"/>
              </a:rPr>
              <a:t>ortalamasını</a:t>
            </a:r>
            <a:r>
              <a:rPr lang="en-US" sz="2000" dirty="0">
                <a:ea typeface="+mn-lt"/>
                <a:cs typeface="+mn-lt"/>
              </a:rPr>
              <a:t> </a:t>
            </a:r>
            <a:r>
              <a:rPr lang="en-US" sz="2000" dirty="0" err="1">
                <a:ea typeface="+mn-lt"/>
                <a:cs typeface="+mn-lt"/>
              </a:rPr>
              <a:t>aldık</a:t>
            </a:r>
            <a:r>
              <a:rPr lang="en-US" sz="2000" dirty="0">
                <a:ea typeface="+mn-lt"/>
                <a:cs typeface="+mn-lt"/>
              </a:rPr>
              <a:t>.</a:t>
            </a:r>
          </a:p>
          <a:p>
            <a:endParaRPr lang="en-US"/>
          </a:p>
          <a:p>
            <a:r>
              <a:rPr lang="en-US" sz="2000" dirty="0" err="1">
                <a:ea typeface="+mn-lt"/>
                <a:cs typeface="+mn-lt"/>
              </a:rPr>
              <a:t>Ayrıca</a:t>
            </a:r>
            <a:r>
              <a:rPr lang="en-US" sz="2000" dirty="0">
                <a:ea typeface="+mn-lt"/>
                <a:cs typeface="+mn-lt"/>
              </a:rPr>
              <a:t> </a:t>
            </a:r>
            <a:r>
              <a:rPr lang="en-US" sz="2000" dirty="0" err="1">
                <a:ea typeface="+mn-lt"/>
                <a:cs typeface="+mn-lt"/>
              </a:rPr>
              <a:t>verilerdeki</a:t>
            </a:r>
            <a:r>
              <a:rPr lang="en-US" sz="2000" dirty="0">
                <a:ea typeface="+mn-lt"/>
                <a:cs typeface="+mn-lt"/>
              </a:rPr>
              <a:t> </a:t>
            </a:r>
            <a:r>
              <a:rPr lang="en-US" sz="2000" dirty="0" err="1">
                <a:ea typeface="+mn-lt"/>
                <a:cs typeface="+mn-lt"/>
              </a:rPr>
              <a:t>zamansal</a:t>
            </a:r>
            <a:r>
              <a:rPr lang="en-US" sz="2000" dirty="0">
                <a:ea typeface="+mn-lt"/>
                <a:cs typeface="+mn-lt"/>
              </a:rPr>
              <a:t> </a:t>
            </a:r>
            <a:r>
              <a:rPr lang="en-US" sz="2000" dirty="0" err="1">
                <a:ea typeface="+mn-lt"/>
                <a:cs typeface="+mn-lt"/>
              </a:rPr>
              <a:t>bağımlılıkları</a:t>
            </a:r>
            <a:r>
              <a:rPr lang="en-US" sz="2000" dirty="0">
                <a:ea typeface="+mn-lt"/>
                <a:cs typeface="+mn-lt"/>
              </a:rPr>
              <a:t> </a:t>
            </a:r>
            <a:r>
              <a:rPr lang="en-US" sz="2000" dirty="0" err="1">
                <a:ea typeface="+mn-lt"/>
                <a:cs typeface="+mn-lt"/>
              </a:rPr>
              <a:t>yakalamak</a:t>
            </a:r>
            <a:r>
              <a:rPr lang="en-US" sz="2000" dirty="0">
                <a:ea typeface="+mn-lt"/>
                <a:cs typeface="+mn-lt"/>
              </a:rPr>
              <a:t> </a:t>
            </a:r>
            <a:r>
              <a:rPr lang="en-US" sz="2000" dirty="0" err="1">
                <a:ea typeface="+mn-lt"/>
                <a:cs typeface="+mn-lt"/>
              </a:rPr>
              <a:t>için</a:t>
            </a:r>
            <a:r>
              <a:rPr lang="en-US" sz="2000" dirty="0">
                <a:ea typeface="+mn-lt"/>
                <a:cs typeface="+mn-lt"/>
              </a:rPr>
              <a:t> </a:t>
            </a:r>
            <a:r>
              <a:rPr lang="en-US" sz="2000" dirty="0" err="1">
                <a:ea typeface="+mn-lt"/>
                <a:cs typeface="+mn-lt"/>
              </a:rPr>
              <a:t>veri</a:t>
            </a:r>
            <a:r>
              <a:rPr lang="en-US" sz="2000" dirty="0">
                <a:ea typeface="+mn-lt"/>
                <a:cs typeface="+mn-lt"/>
              </a:rPr>
              <a:t> </a:t>
            </a:r>
            <a:r>
              <a:rPr lang="en-US" sz="2000" dirty="0" err="1">
                <a:ea typeface="+mn-lt"/>
                <a:cs typeface="+mn-lt"/>
              </a:rPr>
              <a:t>kümesinde</a:t>
            </a:r>
            <a:r>
              <a:rPr lang="en-US" sz="2000" dirty="0">
                <a:ea typeface="+mn-lt"/>
                <a:cs typeface="+mn-lt"/>
              </a:rPr>
              <a:t> </a:t>
            </a:r>
            <a:r>
              <a:rPr lang="en-US" sz="2000" dirty="0" err="1">
                <a:ea typeface="+mn-lt"/>
                <a:cs typeface="+mn-lt"/>
              </a:rPr>
              <a:t>gecikmeli</a:t>
            </a:r>
            <a:r>
              <a:rPr lang="en-US" sz="2000" dirty="0">
                <a:ea typeface="+mn-lt"/>
                <a:cs typeface="+mn-lt"/>
              </a:rPr>
              <a:t> </a:t>
            </a:r>
            <a:r>
              <a:rPr lang="en-US" sz="2000" dirty="0" err="1">
                <a:ea typeface="+mn-lt"/>
                <a:cs typeface="+mn-lt"/>
              </a:rPr>
              <a:t>özellikler</a:t>
            </a:r>
            <a:r>
              <a:rPr lang="en-US" sz="2000" dirty="0">
                <a:ea typeface="+mn-lt"/>
                <a:cs typeface="+mn-lt"/>
              </a:rPr>
              <a:t> </a:t>
            </a:r>
            <a:r>
              <a:rPr lang="en-US" sz="2000" dirty="0" err="1">
                <a:ea typeface="+mn-lt"/>
                <a:cs typeface="+mn-lt"/>
              </a:rPr>
              <a:t>oluşturduk</a:t>
            </a:r>
            <a:r>
              <a:rPr lang="en-US" sz="2000" dirty="0">
                <a:ea typeface="+mn-lt"/>
                <a:cs typeface="+mn-lt"/>
              </a:rPr>
              <a:t>.</a:t>
            </a:r>
            <a:endParaRPr lang="en-US" dirty="0">
              <a:ea typeface="+mn-lt"/>
              <a:cs typeface="+mn-lt"/>
            </a:endParaRPr>
          </a:p>
          <a:p>
            <a:endParaRPr lang="en-US" sz="2000"/>
          </a:p>
        </p:txBody>
      </p:sp>
    </p:spTree>
    <p:extLst>
      <p:ext uri="{BB962C8B-B14F-4D97-AF65-F5344CB8AC3E}">
        <p14:creationId xmlns:p14="http://schemas.microsoft.com/office/powerpoint/2010/main" val="117785492"/>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TotalTime>
  <Words>951</Words>
  <Application>Microsoft Macintosh PowerPoint</Application>
  <PresentationFormat>Widescreen</PresentationFormat>
  <Paragraphs>93</Paragraphs>
  <Slides>30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Avenir Next LT Pro</vt:lpstr>
      <vt:lpstr>Calibri</vt:lpstr>
      <vt:lpstr>AccentBoxVTI</vt:lpstr>
      <vt:lpstr>BARAJ DOLULUK ANALIZı ILE ISTANBUL'DA SU KAYNAKLARI YÖNETIMININ OPTIMIZE EDILMESI</vt:lpstr>
      <vt:lpstr>Arka plan</vt:lpstr>
      <vt:lpstr>Amaç</vt:lpstr>
      <vt:lpstr>Sorun</vt:lpstr>
      <vt:lpstr> </vt:lpstr>
      <vt:lpstr> </vt:lpstr>
      <vt:lpstr>İBB'nin Yıllara göre nüfus tahmini</vt:lpstr>
      <vt:lpstr>Veri Seti Açıklaması</vt:lpstr>
      <vt:lpstr>Veri Ön İşleme</vt:lpstr>
      <vt:lpstr>Zaman Serisi Ayrıştırması</vt:lpstr>
      <vt:lpstr>Metodoloji</vt:lpstr>
      <vt:lpstr>PowerPoint Presentation</vt:lpstr>
      <vt:lpstr>PowerPoint Presentation</vt:lpstr>
      <vt:lpstr>Model Eğitimi ve Doğrulama</vt:lpstr>
      <vt:lpstr>İstanbul su tüketiminin incelenmesi</vt:lpstr>
      <vt:lpstr>2015-2022 su tüketimi</vt:lpstr>
      <vt:lpstr>2022 yılı ilçe incelemesi</vt:lpstr>
      <vt:lpstr>Anadolu bölgesi su tüketimi</vt:lpstr>
      <vt:lpstr>Avrupa bölgesi su tüketimi</vt:lpstr>
      <vt:lpstr>Yıllar içerisinde ilçelerin su tüketimi</vt:lpstr>
      <vt:lpstr>Sanayi bölgelerinde su tüketimi</vt:lpstr>
      <vt:lpstr>Senaryo Analizi</vt:lpstr>
      <vt:lpstr>Senaryo 2 (Kuraklık)</vt:lpstr>
      <vt:lpstr>PowerPoint Presentation</vt:lpstr>
      <vt:lpstr>Tavsiyeler</vt:lpstr>
      <vt:lpstr>Tavsiyeler</vt:lpstr>
      <vt:lpstr>Tavsiyeler</vt:lpstr>
      <vt:lpstr>Tavsiyeler</vt:lpstr>
      <vt:lpstr>Sınırlamalar ve Gelecek Çalışmalar</vt:lpstr>
      <vt:lpstr>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İlke İşbilir</dc:creator>
  <cp:lastModifiedBy>EGEMEN ONAT ATAM</cp:lastModifiedBy>
  <cp:revision>280</cp:revision>
  <dcterms:created xsi:type="dcterms:W3CDTF">2013-07-15T20:26:40Z</dcterms:created>
  <dcterms:modified xsi:type="dcterms:W3CDTF">2023-05-21T07:19:48Z</dcterms:modified>
</cp:coreProperties>
</file>